
<file path=[Content_Types].xml><?xml version="1.0" encoding="utf-8"?>
<Types xmlns="http://schemas.openxmlformats.org/package/2006/content-types">
  <Default Extension="jfif" ContentType="image/jpeg"/>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9" r:id="rId3"/>
    <p:sldId id="270" r:id="rId4"/>
    <p:sldId id="271" r:id="rId5"/>
    <p:sldId id="272" r:id="rId6"/>
    <p:sldId id="273" r:id="rId7"/>
    <p:sldId id="274" r:id="rId8"/>
    <p:sldId id="275" r:id="rId9"/>
    <p:sldId id="276" r:id="rId10"/>
    <p:sldId id="277" r:id="rId11"/>
    <p:sldId id="278" r:id="rId12"/>
    <p:sldId id="279" r:id="rId13"/>
    <p:sldId id="280" r:id="rId14"/>
    <p:sldId id="281" r:id="rId15"/>
    <p:sldId id="282" r:id="rId16"/>
    <p:sldId id="283" r:id="rId17"/>
    <p:sldId id="284" r:id="rId18"/>
    <p:sldId id="285" r:id="rId19"/>
    <p:sldId id="286" r:id="rId20"/>
    <p:sldId id="287" r:id="rId21"/>
    <p:sldId id="288" r:id="rId22"/>
    <p:sldId id="289" r:id="rId23"/>
    <p:sldId id="290" r:id="rId24"/>
    <p:sldId id="291" r:id="rId25"/>
    <p:sldId id="292" r:id="rId26"/>
    <p:sldId id="293" r:id="rId27"/>
    <p:sldId id="294" r:id="rId28"/>
    <p:sldId id="295" r:id="rId29"/>
    <p:sldId id="267" r:id="rId30"/>
    <p:sldId id="268" r:id="rId3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p:cViewPr varScale="1">
        <p:scale>
          <a:sx n="69" d="100"/>
          <a:sy n="69" d="100"/>
        </p:scale>
        <p:origin x="-1428"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23720DD-5B6D-40BF-8493-A6B52D484E6B}" type="datetimeFigureOut">
              <a:rPr lang="tr-TR" smtClean="0"/>
              <a:t>13.09.2024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845812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23720DD-5B6D-40BF-8493-A6B52D484E6B}" type="datetimeFigureOut">
              <a:rPr lang="tr-TR" smtClean="0"/>
              <a:t>13.09.2024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901919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23720DD-5B6D-40BF-8493-A6B52D484E6B}" type="datetimeFigureOut">
              <a:rPr lang="tr-TR" smtClean="0"/>
              <a:t>13.09.2024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610863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23720DD-5B6D-40BF-8493-A6B52D484E6B}" type="datetimeFigureOut">
              <a:rPr lang="tr-TR" smtClean="0"/>
              <a:t>13.09.2024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01291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23720DD-5B6D-40BF-8493-A6B52D484E6B}" type="datetimeFigureOut">
              <a:rPr lang="tr-TR" smtClean="0"/>
              <a:t>13.09.2024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668222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23720DD-5B6D-40BF-8493-A6B52D484E6B}" type="datetimeFigureOut">
              <a:rPr lang="tr-TR" smtClean="0"/>
              <a:t>13.09.2024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923359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23720DD-5B6D-40BF-8493-A6B52D484E6B}" type="datetimeFigureOut">
              <a:rPr lang="tr-TR" smtClean="0"/>
              <a:t>13.09.2024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927687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23720DD-5B6D-40BF-8493-A6B52D484E6B}" type="datetimeFigureOut">
              <a:rPr lang="tr-TR" smtClean="0"/>
              <a:t>13.09.2024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996783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23720DD-5B6D-40BF-8493-A6B52D484E6B}" type="datetimeFigureOut">
              <a:rPr lang="tr-TR" smtClean="0"/>
              <a:t>13.09.2024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76060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23720DD-5B6D-40BF-8493-A6B52D484E6B}" type="datetimeFigureOut">
              <a:rPr lang="tr-TR" smtClean="0"/>
              <a:t>13.09.2024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044049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23720DD-5B6D-40BF-8493-A6B52D484E6B}" type="datetimeFigureOut">
              <a:rPr lang="tr-TR" smtClean="0"/>
              <a:t>13.09.2024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031695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f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0000"/>
            <a:lum/>
          </a:blip>
          <a:srcRect/>
          <a:stretch>
            <a:fillRect/>
          </a:stretch>
        </a:blip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13.09.2024</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62925058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11560" y="836712"/>
            <a:ext cx="7772400" cy="1470025"/>
          </a:xfrm>
        </p:spPr>
        <p:txBody>
          <a:bodyPr/>
          <a:lstStyle/>
          <a:p>
            <a:r>
              <a:rPr lang="tr-TR" dirty="0" smtClean="0"/>
              <a:t>SINIR KOYMA – KİŞİSEL ÖZEL ALAN</a:t>
            </a:r>
            <a:endParaRPr lang="tr-TR" dirty="0"/>
          </a:p>
        </p:txBody>
      </p:sp>
      <p:sp>
        <p:nvSpPr>
          <p:cNvPr id="3" name="Alt Başlık 2"/>
          <p:cNvSpPr>
            <a:spLocks noGrp="1"/>
          </p:cNvSpPr>
          <p:nvPr>
            <p:ph type="subTitle" idx="1"/>
          </p:nvPr>
        </p:nvSpPr>
        <p:spPr>
          <a:xfrm>
            <a:off x="1447056" y="2564904"/>
            <a:ext cx="6400800" cy="1752600"/>
          </a:xfrm>
        </p:spPr>
        <p:txBody>
          <a:bodyPr>
            <a:normAutofit/>
          </a:bodyPr>
          <a:lstStyle/>
          <a:p>
            <a:r>
              <a:rPr lang="tr-TR" i="1" dirty="0" smtClean="0">
                <a:solidFill>
                  <a:schemeClr val="tx1"/>
                </a:solidFill>
              </a:rPr>
              <a:t>İLKOKUL ÇAĞINDA ÇOCUĞU OLAN EBEVEYNLERE </a:t>
            </a:r>
            <a:r>
              <a:rPr lang="tr-TR" i="1" dirty="0" smtClean="0">
                <a:solidFill>
                  <a:schemeClr val="tx1"/>
                </a:solidFill>
              </a:rPr>
              <a:t>ÖNERİLER</a:t>
            </a:r>
          </a:p>
        </p:txBody>
      </p:sp>
      <p:sp>
        <p:nvSpPr>
          <p:cNvPr id="5" name="Metin kutusu 4"/>
          <p:cNvSpPr txBox="1"/>
          <p:nvPr/>
        </p:nvSpPr>
        <p:spPr>
          <a:xfrm>
            <a:off x="1043608" y="4221088"/>
            <a:ext cx="7056784" cy="1754326"/>
          </a:xfrm>
          <a:prstGeom prst="rect">
            <a:avLst/>
          </a:prstGeom>
          <a:noFill/>
        </p:spPr>
        <p:txBody>
          <a:bodyPr wrap="square" rtlCol="0">
            <a:spAutoFit/>
          </a:bodyPr>
          <a:lstStyle/>
          <a:p>
            <a:pPr algn="ctr"/>
            <a:r>
              <a:rPr lang="tr-TR" i="1" dirty="0" smtClean="0"/>
              <a:t>HAZIRLAYANLAR</a:t>
            </a:r>
            <a:endParaRPr lang="tr-TR" i="1" dirty="0"/>
          </a:p>
          <a:p>
            <a:pPr algn="ctr"/>
            <a:r>
              <a:rPr lang="tr-TR" i="1" dirty="0"/>
              <a:t>SİNCAN RAM REHBERLİK VE PSİKOLOJİK DANIŞMA BİRİMİ </a:t>
            </a:r>
          </a:p>
          <a:p>
            <a:pPr algn="ctr"/>
            <a:r>
              <a:rPr lang="tr-TR" i="1" dirty="0"/>
              <a:t>OĞUZ AKKAYA</a:t>
            </a:r>
          </a:p>
          <a:p>
            <a:pPr algn="ctr"/>
            <a:r>
              <a:rPr lang="tr-TR" i="1" dirty="0"/>
              <a:t>FATİH BUĞRA </a:t>
            </a:r>
            <a:r>
              <a:rPr lang="tr-TR" i="1" dirty="0" smtClean="0"/>
              <a:t>YILDIRIM</a:t>
            </a:r>
          </a:p>
          <a:p>
            <a:pPr algn="ctr"/>
            <a:r>
              <a:rPr lang="tr-TR" i="1" dirty="0" smtClean="0"/>
              <a:t>YAVUZ YILMAZ</a:t>
            </a:r>
          </a:p>
          <a:p>
            <a:pPr algn="ctr"/>
            <a:r>
              <a:rPr lang="tr-TR" i="1" dirty="0" smtClean="0"/>
              <a:t>YUSUF ÇAĞRI CEYLAN</a:t>
            </a:r>
            <a:endParaRPr lang="tr-TR" i="1" dirty="0"/>
          </a:p>
        </p:txBody>
      </p:sp>
    </p:spTree>
    <p:extLst>
      <p:ext uri="{BB962C8B-B14F-4D97-AF65-F5344CB8AC3E}">
        <p14:creationId xmlns:p14="http://schemas.microsoft.com/office/powerpoint/2010/main" val="42485531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548680"/>
            <a:ext cx="8229600" cy="778098"/>
          </a:xfrm>
        </p:spPr>
        <p:txBody>
          <a:bodyPr>
            <a:normAutofit fontScale="90000"/>
          </a:bodyPr>
          <a:lstStyle/>
          <a:p>
            <a:r>
              <a:rPr lang="tr-TR" b="1" dirty="0"/>
              <a:t>3. Model Olun </a:t>
            </a:r>
            <a:r>
              <a:rPr lang="tr-TR" dirty="0"/>
              <a:t/>
            </a:r>
            <a:br>
              <a:rPr lang="tr-TR" dirty="0"/>
            </a:br>
            <a:endParaRPr lang="tr-TR" dirty="0"/>
          </a:p>
        </p:txBody>
      </p:sp>
      <p:sp>
        <p:nvSpPr>
          <p:cNvPr id="3" name="İçerik Yer Tutucusu 2"/>
          <p:cNvSpPr>
            <a:spLocks noGrp="1"/>
          </p:cNvSpPr>
          <p:nvPr>
            <p:ph idx="1"/>
          </p:nvPr>
        </p:nvSpPr>
        <p:spPr/>
        <p:txBody>
          <a:bodyPr>
            <a:normAutofit/>
          </a:bodyPr>
          <a:lstStyle/>
          <a:p>
            <a:r>
              <a:rPr lang="tr-TR" sz="2400" dirty="0"/>
              <a:t>Ebeveyn olarak, kendi sınırlarınızı net bir şekilde ifade edin ve çocukların da sizin sınırlarınıza saygı göstermesini bekleyin. Örneğin, "Şu an biraz yalnız kalmak istiyorum" veya "Bu konuda konuşmaya hazır değilim" gibi ifadelerle sınırlarınızı belirleyin. Çocuklar, sizin nasıl sınır koyduğunuzu görerek bu davranışları öğrenir. </a:t>
            </a:r>
          </a:p>
        </p:txBody>
      </p:sp>
      <p:pic>
        <p:nvPicPr>
          <p:cNvPr id="4098" name="Picture 2" descr="C:\Users\PC\Desktop\14753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728" y="4077072"/>
            <a:ext cx="5129809" cy="25649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67869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3. Model Olun </a:t>
            </a:r>
            <a:r>
              <a:rPr lang="tr-TR" dirty="0"/>
              <a:t/>
            </a:r>
            <a:br>
              <a:rPr lang="tr-TR" dirty="0"/>
            </a:br>
            <a:endParaRPr lang="tr-TR" dirty="0"/>
          </a:p>
        </p:txBody>
      </p:sp>
      <p:sp>
        <p:nvSpPr>
          <p:cNvPr id="3" name="İçerik Yer Tutucusu 2"/>
          <p:cNvSpPr>
            <a:spLocks noGrp="1"/>
          </p:cNvSpPr>
          <p:nvPr>
            <p:ph idx="1"/>
          </p:nvPr>
        </p:nvSpPr>
        <p:spPr/>
        <p:txBody>
          <a:bodyPr/>
          <a:lstStyle/>
          <a:p>
            <a:pPr lvl="0"/>
            <a:r>
              <a:rPr lang="tr-TR" sz="2800" b="1" dirty="0"/>
              <a:t>Örnek:</a:t>
            </a:r>
            <a:r>
              <a:rPr lang="tr-TR" sz="2800" dirty="0"/>
              <a:t> Çocuğunuza, "Şu an biraz sessiz zamana ihtiyacım var, lütfen odama girmeden önce kapıyı çal" diyebilirsiniz. Böylece sınırlarınızı belirleyip, onun da başkalarının sınırlarına nasıl saygı göstereceğini öğretmiş olursunuz. </a:t>
            </a:r>
          </a:p>
          <a:p>
            <a:endParaRPr lang="tr-TR" dirty="0"/>
          </a:p>
        </p:txBody>
      </p:sp>
    </p:spTree>
    <p:extLst>
      <p:ext uri="{BB962C8B-B14F-4D97-AF65-F5344CB8AC3E}">
        <p14:creationId xmlns:p14="http://schemas.microsoft.com/office/powerpoint/2010/main" val="27110856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3. Model Olun </a:t>
            </a:r>
            <a:r>
              <a:rPr lang="tr-TR" dirty="0"/>
              <a:t/>
            </a:r>
            <a:br>
              <a:rPr lang="tr-TR" dirty="0"/>
            </a:br>
            <a:endParaRPr lang="tr-TR" dirty="0"/>
          </a:p>
        </p:txBody>
      </p:sp>
      <p:sp>
        <p:nvSpPr>
          <p:cNvPr id="3" name="İçerik Yer Tutucusu 2"/>
          <p:cNvSpPr>
            <a:spLocks noGrp="1"/>
          </p:cNvSpPr>
          <p:nvPr>
            <p:ph idx="1"/>
          </p:nvPr>
        </p:nvSpPr>
        <p:spPr/>
        <p:txBody>
          <a:bodyPr/>
          <a:lstStyle/>
          <a:p>
            <a:pPr lvl="0"/>
            <a:r>
              <a:rPr lang="tr-TR" sz="2400" b="1" dirty="0"/>
              <a:t>Başka Bir Örnek:</a:t>
            </a:r>
            <a:r>
              <a:rPr lang="tr-TR" sz="2400" dirty="0"/>
              <a:t> Bir arkadaşınız size sarılmak istediğinde, kendinizi rahatsız hissediyorsanız "Bu sefer sarılmak istemiyorum" diyerek durumu yönetebilirsiniz. Çocuğunuz, böylece rahatsız olduğu durumda sınır koymanın normal olduğunu gözlemlemiş olur. </a:t>
            </a:r>
          </a:p>
          <a:p>
            <a:endParaRPr lang="tr-TR" dirty="0"/>
          </a:p>
        </p:txBody>
      </p:sp>
    </p:spTree>
    <p:extLst>
      <p:ext uri="{BB962C8B-B14F-4D97-AF65-F5344CB8AC3E}">
        <p14:creationId xmlns:p14="http://schemas.microsoft.com/office/powerpoint/2010/main" val="18635776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764704"/>
            <a:ext cx="8229600" cy="1143000"/>
          </a:xfrm>
        </p:spPr>
        <p:txBody>
          <a:bodyPr>
            <a:normAutofit fontScale="90000"/>
          </a:bodyPr>
          <a:lstStyle/>
          <a:p>
            <a:r>
              <a:rPr lang="tr-TR" b="1" dirty="0"/>
              <a:t>4. Duygusal Sınırlar Hakkında Konuşun </a:t>
            </a:r>
            <a:r>
              <a:rPr lang="tr-TR" dirty="0"/>
              <a:t/>
            </a:r>
            <a:br>
              <a:rPr lang="tr-TR" dirty="0"/>
            </a:br>
            <a:endParaRPr lang="tr-TR" dirty="0"/>
          </a:p>
        </p:txBody>
      </p:sp>
      <p:sp>
        <p:nvSpPr>
          <p:cNvPr id="3" name="İçerik Yer Tutucusu 2"/>
          <p:cNvSpPr>
            <a:spLocks noGrp="1"/>
          </p:cNvSpPr>
          <p:nvPr>
            <p:ph idx="1"/>
          </p:nvPr>
        </p:nvSpPr>
        <p:spPr/>
        <p:txBody>
          <a:bodyPr/>
          <a:lstStyle/>
          <a:p>
            <a:r>
              <a:rPr lang="tr-TR" sz="2400" dirty="0"/>
              <a:t>Fiziksel sınırların yanı sıra duygusal sınırlar da önemlidir. Çocuklara, duygusal sınırlarını nasıl koruyabileceklerini öğretin. Örneğin, bir arkadaşlarının söylediklerinden incindiklerinde bunu ifade etmeleri gerektiğini ve </a:t>
            </a:r>
            <a:r>
              <a:rPr lang="tr-TR" sz="2400" dirty="0" smtClean="0"/>
              <a:t>duygularını saklamamaları </a:t>
            </a:r>
            <a:r>
              <a:rPr lang="tr-TR" sz="2400" dirty="0"/>
              <a:t>gerektiğini vurgulayın</a:t>
            </a:r>
            <a:r>
              <a:rPr lang="tr-TR" dirty="0"/>
              <a:t>. </a:t>
            </a:r>
          </a:p>
          <a:p>
            <a:endParaRPr lang="tr-TR" dirty="0"/>
          </a:p>
        </p:txBody>
      </p:sp>
      <p:pic>
        <p:nvPicPr>
          <p:cNvPr id="5122" name="Picture 2" descr="C:\Users\PC\Desktop\images (2).jf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3808" y="3958300"/>
            <a:ext cx="3979789" cy="2638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830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620688"/>
            <a:ext cx="8229600" cy="1143000"/>
          </a:xfrm>
        </p:spPr>
        <p:txBody>
          <a:bodyPr>
            <a:normAutofit fontScale="90000"/>
          </a:bodyPr>
          <a:lstStyle/>
          <a:p>
            <a:r>
              <a:rPr lang="tr-TR" b="1" dirty="0"/>
              <a:t>4. Duygusal Sınırlar Hakkında Konuşun </a:t>
            </a:r>
            <a:r>
              <a:rPr lang="tr-TR" dirty="0"/>
              <a:t/>
            </a:r>
            <a:br>
              <a:rPr lang="tr-TR" dirty="0"/>
            </a:br>
            <a:endParaRPr lang="tr-TR" dirty="0"/>
          </a:p>
        </p:txBody>
      </p:sp>
      <p:sp>
        <p:nvSpPr>
          <p:cNvPr id="3" name="İçerik Yer Tutucusu 2"/>
          <p:cNvSpPr>
            <a:spLocks noGrp="1"/>
          </p:cNvSpPr>
          <p:nvPr>
            <p:ph idx="1"/>
          </p:nvPr>
        </p:nvSpPr>
        <p:spPr/>
        <p:txBody>
          <a:bodyPr/>
          <a:lstStyle/>
          <a:p>
            <a:pPr lvl="0"/>
            <a:r>
              <a:rPr lang="tr-TR" b="1" dirty="0"/>
              <a:t>Örnek:</a:t>
            </a:r>
            <a:r>
              <a:rPr lang="tr-TR" dirty="0"/>
              <a:t> Çocuğunuz bir arkadaşının söylediği bir sözden incinmişse, ona "Arkadaşına, bu söylediğinin seni üzdüğünü söyleyebilirsin" diyerek duygusal sınırlarını ifade etmesi gerektiğini anlatabilirsiniz. </a:t>
            </a:r>
          </a:p>
          <a:p>
            <a:endParaRPr lang="tr-TR" dirty="0"/>
          </a:p>
        </p:txBody>
      </p:sp>
    </p:spTree>
    <p:extLst>
      <p:ext uri="{BB962C8B-B14F-4D97-AF65-F5344CB8AC3E}">
        <p14:creationId xmlns:p14="http://schemas.microsoft.com/office/powerpoint/2010/main" val="3431826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548680"/>
            <a:ext cx="8229600" cy="1143000"/>
          </a:xfrm>
        </p:spPr>
        <p:txBody>
          <a:bodyPr>
            <a:normAutofit fontScale="90000"/>
          </a:bodyPr>
          <a:lstStyle/>
          <a:p>
            <a:r>
              <a:rPr lang="tr-TR" b="1" dirty="0"/>
              <a:t>4. Duygusal Sınırlar Hakkında Konuşun </a:t>
            </a:r>
            <a:r>
              <a:rPr lang="tr-TR" dirty="0"/>
              <a:t/>
            </a:r>
            <a:br>
              <a:rPr lang="tr-TR" dirty="0"/>
            </a:br>
            <a:endParaRPr lang="tr-TR" dirty="0"/>
          </a:p>
        </p:txBody>
      </p:sp>
      <p:sp>
        <p:nvSpPr>
          <p:cNvPr id="3" name="İçerik Yer Tutucusu 2"/>
          <p:cNvSpPr>
            <a:spLocks noGrp="1"/>
          </p:cNvSpPr>
          <p:nvPr>
            <p:ph idx="1"/>
          </p:nvPr>
        </p:nvSpPr>
        <p:spPr/>
        <p:txBody>
          <a:bodyPr/>
          <a:lstStyle/>
          <a:p>
            <a:pPr lvl="0"/>
            <a:r>
              <a:rPr lang="tr-TR" b="1" dirty="0"/>
              <a:t>Başka Bir Örnek:</a:t>
            </a:r>
            <a:r>
              <a:rPr lang="tr-TR" dirty="0"/>
              <a:t> Çocuğunuzun bir arkadaşına "Bugün yalnız oynamak istiyorum, bunu kabul eder misin?" demesi, duygusal sınırların nasıl korunabileceğine güzel bir örnektir. </a:t>
            </a:r>
          </a:p>
          <a:p>
            <a:endParaRPr lang="tr-TR" dirty="0"/>
          </a:p>
        </p:txBody>
      </p:sp>
    </p:spTree>
    <p:extLst>
      <p:ext uri="{BB962C8B-B14F-4D97-AF65-F5344CB8AC3E}">
        <p14:creationId xmlns:p14="http://schemas.microsoft.com/office/powerpoint/2010/main" val="189422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5. Rol Oyunları Yapın </a:t>
            </a:r>
            <a:r>
              <a:rPr lang="tr-TR" dirty="0"/>
              <a:t/>
            </a:r>
            <a:br>
              <a:rPr lang="tr-TR" dirty="0"/>
            </a:br>
            <a:endParaRPr lang="tr-TR" dirty="0"/>
          </a:p>
        </p:txBody>
      </p:sp>
      <p:sp>
        <p:nvSpPr>
          <p:cNvPr id="3" name="İçerik Yer Tutucusu 2"/>
          <p:cNvSpPr>
            <a:spLocks noGrp="1"/>
          </p:cNvSpPr>
          <p:nvPr>
            <p:ph idx="1"/>
          </p:nvPr>
        </p:nvSpPr>
        <p:spPr>
          <a:xfrm>
            <a:off x="457200" y="1600200"/>
            <a:ext cx="8435280" cy="4525963"/>
          </a:xfrm>
        </p:spPr>
        <p:txBody>
          <a:bodyPr/>
          <a:lstStyle/>
          <a:p>
            <a:r>
              <a:rPr lang="tr-TR" sz="2400" dirty="0"/>
              <a:t>Sınırları öğretmenin en etkili yollarından biri rol oyunlarıdır. Çocuğunuzla farklı senaryoları oynayarak, sınırlarının ihlal edildiği durumları nasıl yöneteceklerini uygulayın. Örneğin, bir arkadaşının izinsiz eşyalarını aldığında nasıl tepki vereceğini birlikte çalışabilirsiniz. Bu, çocukların zor durumlarla karşılaştıklarında ne yapacaklarını daha iyi anlamalarına yardımcı olur. </a:t>
            </a:r>
          </a:p>
          <a:p>
            <a:endParaRPr lang="tr-TR" dirty="0"/>
          </a:p>
        </p:txBody>
      </p:sp>
      <p:pic>
        <p:nvPicPr>
          <p:cNvPr id="6146" name="Picture 2" descr="C:\Users\PC\Desktop\anne-ve-babalar-in-verdigi-mesajla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1800" y="4149080"/>
            <a:ext cx="4395515" cy="24813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48721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5. Rol Oyunları Yapın </a:t>
            </a:r>
            <a:r>
              <a:rPr lang="tr-TR" dirty="0"/>
              <a:t/>
            </a:r>
            <a:br>
              <a:rPr lang="tr-TR" dirty="0"/>
            </a:br>
            <a:endParaRPr lang="tr-TR" dirty="0"/>
          </a:p>
        </p:txBody>
      </p:sp>
      <p:sp>
        <p:nvSpPr>
          <p:cNvPr id="3" name="İçerik Yer Tutucusu 2"/>
          <p:cNvSpPr>
            <a:spLocks noGrp="1"/>
          </p:cNvSpPr>
          <p:nvPr>
            <p:ph idx="1"/>
          </p:nvPr>
        </p:nvSpPr>
        <p:spPr/>
        <p:txBody>
          <a:bodyPr/>
          <a:lstStyle/>
          <a:p>
            <a:pPr lvl="0"/>
            <a:r>
              <a:rPr lang="tr-TR" b="1" dirty="0"/>
              <a:t>Örnek:</a:t>
            </a:r>
            <a:r>
              <a:rPr lang="tr-TR" dirty="0"/>
              <a:t> Çocuğunuzla "Birisi çok yakınına geldiğinde ne yaparsın?" konulu bir rol oyunu oynayabilirsiniz. Bu oyunda, çocuğunuza nazikçe "Biraz daha uzakta durabilir misin?" demeyi öğretmek, kişisel alanı koruma konusunda yardımcı olabilir. </a:t>
            </a:r>
          </a:p>
          <a:p>
            <a:endParaRPr lang="tr-TR" dirty="0"/>
          </a:p>
        </p:txBody>
      </p:sp>
    </p:spTree>
    <p:extLst>
      <p:ext uri="{BB962C8B-B14F-4D97-AF65-F5344CB8AC3E}">
        <p14:creationId xmlns:p14="http://schemas.microsoft.com/office/powerpoint/2010/main" val="33496571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5. Rol Oyunları Yapın </a:t>
            </a:r>
            <a:r>
              <a:rPr lang="tr-TR" dirty="0"/>
              <a:t/>
            </a:r>
            <a:br>
              <a:rPr lang="tr-TR" dirty="0"/>
            </a:br>
            <a:endParaRPr lang="tr-TR" dirty="0"/>
          </a:p>
        </p:txBody>
      </p:sp>
      <p:sp>
        <p:nvSpPr>
          <p:cNvPr id="3" name="İçerik Yer Tutucusu 2"/>
          <p:cNvSpPr>
            <a:spLocks noGrp="1"/>
          </p:cNvSpPr>
          <p:nvPr>
            <p:ph idx="1"/>
          </p:nvPr>
        </p:nvSpPr>
        <p:spPr/>
        <p:txBody>
          <a:bodyPr/>
          <a:lstStyle/>
          <a:p>
            <a:pPr lvl="0"/>
            <a:r>
              <a:rPr lang="tr-TR" b="1" dirty="0"/>
              <a:t>Başka Bir Örnek:</a:t>
            </a:r>
            <a:r>
              <a:rPr lang="tr-TR" dirty="0"/>
              <a:t> "Bir arkadaşın izinsiz oyuncağını aldığında ne yaparsın?" senaryosunu canlandırarak, çocuğunuza "Oyuncağımı geri verebilir misin?" demeyi öğretebilirsiniz. </a:t>
            </a:r>
          </a:p>
          <a:p>
            <a:endParaRPr lang="tr-TR" dirty="0"/>
          </a:p>
        </p:txBody>
      </p:sp>
    </p:spTree>
    <p:extLst>
      <p:ext uri="{BB962C8B-B14F-4D97-AF65-F5344CB8AC3E}">
        <p14:creationId xmlns:p14="http://schemas.microsoft.com/office/powerpoint/2010/main" val="15061026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6. Duygusal Zekayı Geliştirin </a:t>
            </a:r>
            <a:r>
              <a:rPr lang="tr-TR" dirty="0"/>
              <a:t/>
            </a:r>
            <a:br>
              <a:rPr lang="tr-TR" dirty="0"/>
            </a:br>
            <a:endParaRPr lang="tr-TR" dirty="0"/>
          </a:p>
        </p:txBody>
      </p:sp>
      <p:sp>
        <p:nvSpPr>
          <p:cNvPr id="3" name="İçerik Yer Tutucusu 2"/>
          <p:cNvSpPr>
            <a:spLocks noGrp="1"/>
          </p:cNvSpPr>
          <p:nvPr>
            <p:ph idx="1"/>
          </p:nvPr>
        </p:nvSpPr>
        <p:spPr/>
        <p:txBody>
          <a:bodyPr/>
          <a:lstStyle/>
          <a:p>
            <a:r>
              <a:rPr lang="tr-TR" sz="2400" dirty="0"/>
              <a:t>Çocuğunuzun duygularını tanımasına ve bu duyguları ifade etmesine yardımcı olun. Onlara, bir durumun rahatsız edici olduğunu hissettiklerinde ya da sınırları ihlal edildiğinde bunu söylemelerinin normal olduğunu öğretin. Duygusal farkındalık, sınırların daha iyi anlaşılmasını sağlar. </a:t>
            </a:r>
          </a:p>
          <a:p>
            <a:endParaRPr lang="tr-TR" dirty="0"/>
          </a:p>
        </p:txBody>
      </p:sp>
      <p:pic>
        <p:nvPicPr>
          <p:cNvPr id="7170" name="Picture 2" descr="C:\Users\PC\Desktop\duygusal-zek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6" y="3651170"/>
            <a:ext cx="4804240" cy="32068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1329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Giriş</a:t>
            </a:r>
            <a:endParaRPr lang="tr-TR" dirty="0"/>
          </a:p>
        </p:txBody>
      </p:sp>
      <p:sp>
        <p:nvSpPr>
          <p:cNvPr id="3" name="İçerik Yer Tutucusu 2"/>
          <p:cNvSpPr>
            <a:spLocks noGrp="1"/>
          </p:cNvSpPr>
          <p:nvPr>
            <p:ph idx="1"/>
          </p:nvPr>
        </p:nvSpPr>
        <p:spPr>
          <a:xfrm>
            <a:off x="467544" y="1484784"/>
            <a:ext cx="8229600" cy="1972816"/>
          </a:xfrm>
        </p:spPr>
        <p:txBody>
          <a:bodyPr>
            <a:normAutofit/>
          </a:bodyPr>
          <a:lstStyle/>
          <a:p>
            <a:r>
              <a:rPr lang="tr-TR" sz="2400" dirty="0"/>
              <a:t>İlkokul, çocukların sosyal becerilerini geliştirdikleri ve kendi kimliklerini keşfetmeye başladıkları bir dönemdedir. Bu yaş grubundaki çocuklara kişisel sınırlar hakkında bilgi vermek, onların sağlıklı ilişkiler kurmaları ve özsaygı geliştirmeleri için kritik öneme sahiptir. </a:t>
            </a:r>
          </a:p>
        </p:txBody>
      </p:sp>
      <p:pic>
        <p:nvPicPr>
          <p:cNvPr id="1026" name="Picture 2" descr="C:\Users\PC\Desktop\images.jf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7784" y="3861048"/>
            <a:ext cx="4158461" cy="25917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16805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6. Duygusal Zekayı Geliştirin </a:t>
            </a:r>
            <a:r>
              <a:rPr lang="tr-TR" dirty="0"/>
              <a:t/>
            </a:r>
            <a:br>
              <a:rPr lang="tr-TR" dirty="0"/>
            </a:br>
            <a:endParaRPr lang="tr-TR" dirty="0"/>
          </a:p>
        </p:txBody>
      </p:sp>
      <p:sp>
        <p:nvSpPr>
          <p:cNvPr id="3" name="İçerik Yer Tutucusu 2"/>
          <p:cNvSpPr>
            <a:spLocks noGrp="1"/>
          </p:cNvSpPr>
          <p:nvPr>
            <p:ph idx="1"/>
          </p:nvPr>
        </p:nvSpPr>
        <p:spPr/>
        <p:txBody>
          <a:bodyPr/>
          <a:lstStyle/>
          <a:p>
            <a:pPr lvl="0"/>
            <a:r>
              <a:rPr lang="tr-TR" b="1" dirty="0"/>
              <a:t>Örnek:</a:t>
            </a:r>
            <a:r>
              <a:rPr lang="tr-TR" dirty="0"/>
              <a:t> Çocuğunuz sinirlenip ağlamaya başladığında, "Şu an kızgın olduğunu anlıyorum. Hadi bu duyguyu nasıl ifade edebileceğimizi konuşalım" diyerek duygularını tanımasına ve sınırlarını öğrenmesine yardımcı olabilirsiniz. </a:t>
            </a:r>
          </a:p>
          <a:p>
            <a:endParaRPr lang="tr-TR" dirty="0"/>
          </a:p>
        </p:txBody>
      </p:sp>
    </p:spTree>
    <p:extLst>
      <p:ext uri="{BB962C8B-B14F-4D97-AF65-F5344CB8AC3E}">
        <p14:creationId xmlns:p14="http://schemas.microsoft.com/office/powerpoint/2010/main" val="4041711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6. Duygusal Zekayı Geliştirin </a:t>
            </a:r>
            <a:r>
              <a:rPr lang="tr-TR" dirty="0"/>
              <a:t/>
            </a:r>
            <a:br>
              <a:rPr lang="tr-TR" dirty="0"/>
            </a:br>
            <a:endParaRPr lang="tr-TR" dirty="0"/>
          </a:p>
        </p:txBody>
      </p:sp>
      <p:sp>
        <p:nvSpPr>
          <p:cNvPr id="3" name="İçerik Yer Tutucusu 2"/>
          <p:cNvSpPr>
            <a:spLocks noGrp="1"/>
          </p:cNvSpPr>
          <p:nvPr>
            <p:ph idx="1"/>
          </p:nvPr>
        </p:nvSpPr>
        <p:spPr/>
        <p:txBody>
          <a:bodyPr/>
          <a:lstStyle/>
          <a:p>
            <a:r>
              <a:rPr lang="tr-TR" b="1" dirty="0"/>
              <a:t>Başka Bir Örnek:</a:t>
            </a:r>
            <a:r>
              <a:rPr lang="tr-TR" dirty="0"/>
              <a:t> Bir arkadaşının onu oyun dışı bırakması çocuğunuzu üzebilir. Bu durumda, "Seni dışarıda bırakmaları hoşuna gitmedi, bu yüzden bunu onlara kibarca söyleyebilirsin" diyerek, duygusal sınırların nasıl korunacağını öğretebilirsiniz.</a:t>
            </a:r>
          </a:p>
        </p:txBody>
      </p:sp>
    </p:spTree>
    <p:extLst>
      <p:ext uri="{BB962C8B-B14F-4D97-AF65-F5344CB8AC3E}">
        <p14:creationId xmlns:p14="http://schemas.microsoft.com/office/powerpoint/2010/main" val="23011011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7. Tutarlı Olun </a:t>
            </a:r>
            <a:r>
              <a:rPr lang="tr-TR" dirty="0"/>
              <a:t/>
            </a:r>
            <a:br>
              <a:rPr lang="tr-TR" dirty="0"/>
            </a:br>
            <a:endParaRPr lang="tr-TR" dirty="0"/>
          </a:p>
        </p:txBody>
      </p:sp>
      <p:sp>
        <p:nvSpPr>
          <p:cNvPr id="3" name="İçerik Yer Tutucusu 2"/>
          <p:cNvSpPr>
            <a:spLocks noGrp="1"/>
          </p:cNvSpPr>
          <p:nvPr>
            <p:ph idx="1"/>
          </p:nvPr>
        </p:nvSpPr>
        <p:spPr>
          <a:xfrm>
            <a:off x="457200" y="1600200"/>
            <a:ext cx="3898776" cy="4525963"/>
          </a:xfrm>
        </p:spPr>
        <p:txBody>
          <a:bodyPr>
            <a:normAutofit fontScale="92500"/>
          </a:bodyPr>
          <a:lstStyle/>
          <a:p>
            <a:r>
              <a:rPr lang="tr-TR" sz="2400" dirty="0"/>
              <a:t>Çocuklar, sınırlarla ilgili tutarlı davranışlar gördüklerinde bu kavramı daha kolay anlarlar. Bir sınır belirlendiyse, bu sınırın her zaman korunmasını sağlayın. Örneğin, “Uyku vakti geldi” dediğinizde, bu kuralın her zaman geçerli olduğunu bilmeliler. Sınırları ihlal ettiklerinde sonuçlarla karşılaşacaklarını anlamalılar. </a:t>
            </a:r>
          </a:p>
          <a:p>
            <a:endParaRPr lang="tr-TR" dirty="0"/>
          </a:p>
        </p:txBody>
      </p:sp>
      <p:pic>
        <p:nvPicPr>
          <p:cNvPr id="8194" name="Picture 2" descr="C:\Users\PC\Desktop\dengesiz-tutarsc4b1z-aile8.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22837" y="2492896"/>
            <a:ext cx="3846091" cy="27243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15958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7. Tutarlı Olun </a:t>
            </a:r>
            <a:r>
              <a:rPr lang="tr-TR" dirty="0"/>
              <a:t/>
            </a:r>
            <a:br>
              <a:rPr lang="tr-TR" dirty="0"/>
            </a:br>
            <a:endParaRPr lang="tr-TR" dirty="0"/>
          </a:p>
        </p:txBody>
      </p:sp>
      <p:sp>
        <p:nvSpPr>
          <p:cNvPr id="3" name="İçerik Yer Tutucusu 2"/>
          <p:cNvSpPr>
            <a:spLocks noGrp="1"/>
          </p:cNvSpPr>
          <p:nvPr>
            <p:ph idx="1"/>
          </p:nvPr>
        </p:nvSpPr>
        <p:spPr/>
        <p:txBody>
          <a:bodyPr/>
          <a:lstStyle/>
          <a:p>
            <a:r>
              <a:rPr lang="tr-TR" b="1" dirty="0"/>
              <a:t>Örnek:</a:t>
            </a:r>
            <a:r>
              <a:rPr lang="tr-TR" dirty="0"/>
              <a:t> Eğer çocuğunuza yatmadan önce bir hikâye okuyacağınıza söz verdiyseniz, her gece bu ritüeli tutarlı bir şekilde devam ettirerek, sınırların ve kuralların tutarlılığını gösterebilirsiniz. </a:t>
            </a:r>
          </a:p>
        </p:txBody>
      </p:sp>
    </p:spTree>
    <p:extLst>
      <p:ext uri="{BB962C8B-B14F-4D97-AF65-F5344CB8AC3E}">
        <p14:creationId xmlns:p14="http://schemas.microsoft.com/office/powerpoint/2010/main" val="4399735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7. Tutarlı Olun </a:t>
            </a:r>
            <a:r>
              <a:rPr lang="tr-TR" dirty="0"/>
              <a:t/>
            </a:r>
            <a:br>
              <a:rPr lang="tr-TR" dirty="0"/>
            </a:br>
            <a:endParaRPr lang="tr-TR" dirty="0"/>
          </a:p>
        </p:txBody>
      </p:sp>
      <p:sp>
        <p:nvSpPr>
          <p:cNvPr id="3" name="İçerik Yer Tutucusu 2"/>
          <p:cNvSpPr>
            <a:spLocks noGrp="1"/>
          </p:cNvSpPr>
          <p:nvPr>
            <p:ph idx="1"/>
          </p:nvPr>
        </p:nvSpPr>
        <p:spPr/>
        <p:txBody>
          <a:bodyPr/>
          <a:lstStyle/>
          <a:p>
            <a:pPr lvl="0"/>
            <a:r>
              <a:rPr lang="tr-TR" b="1" dirty="0"/>
              <a:t>Başka Bir Örnek:</a:t>
            </a:r>
            <a:r>
              <a:rPr lang="tr-TR" dirty="0"/>
              <a:t> Eğer çocuğunuz bir arkadaşına vurduysa, her seferinde bu davranışın yanlış olduğunu net bir şekilde anlatın ve “Vurmak yasak, ne olursa olsun bunu yapmamalısın” diyerek tutarlı bir sınır koyun. </a:t>
            </a:r>
          </a:p>
          <a:p>
            <a:endParaRPr lang="tr-TR" dirty="0"/>
          </a:p>
        </p:txBody>
      </p:sp>
    </p:spTree>
    <p:extLst>
      <p:ext uri="{BB962C8B-B14F-4D97-AF65-F5344CB8AC3E}">
        <p14:creationId xmlns:p14="http://schemas.microsoft.com/office/powerpoint/2010/main" val="18038905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8. Dinleme Becerilerini Geliştirin </a:t>
            </a:r>
            <a:r>
              <a:rPr lang="tr-TR" dirty="0"/>
              <a:t/>
            </a:r>
            <a:br>
              <a:rPr lang="tr-TR" dirty="0"/>
            </a:br>
            <a:endParaRPr lang="tr-TR" dirty="0"/>
          </a:p>
        </p:txBody>
      </p:sp>
      <p:sp>
        <p:nvSpPr>
          <p:cNvPr id="3" name="İçerik Yer Tutucusu 2"/>
          <p:cNvSpPr>
            <a:spLocks noGrp="1"/>
          </p:cNvSpPr>
          <p:nvPr>
            <p:ph idx="1"/>
          </p:nvPr>
        </p:nvSpPr>
        <p:spPr/>
        <p:txBody>
          <a:bodyPr>
            <a:normAutofit/>
          </a:bodyPr>
          <a:lstStyle/>
          <a:p>
            <a:r>
              <a:rPr lang="tr-TR" sz="2800" dirty="0"/>
              <a:t>Sınır koymanın sadece kendimizi ifade etmekle değil, başkalarının sınırlarını dinlemekle de ilgili olduğunu öğretin. Çocuğunuz, arkadaşlarının ya da aile üyelerinin sınırlarını nasıl anlayacağını öğrenmelidir. Başkalarının “hayır” dediği durumları kabul etmeleri gerektiğini ve zorlamamaları gerektiğini bilsinler. </a:t>
            </a:r>
          </a:p>
        </p:txBody>
      </p:sp>
    </p:spTree>
    <p:extLst>
      <p:ext uri="{BB962C8B-B14F-4D97-AF65-F5344CB8AC3E}">
        <p14:creationId xmlns:p14="http://schemas.microsoft.com/office/powerpoint/2010/main" val="4897814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8. Dinleme Becerilerini Geliştirin </a:t>
            </a:r>
            <a:r>
              <a:rPr lang="tr-TR" dirty="0"/>
              <a:t/>
            </a:r>
            <a:br>
              <a:rPr lang="tr-TR" dirty="0"/>
            </a:br>
            <a:endParaRPr lang="tr-TR" dirty="0"/>
          </a:p>
        </p:txBody>
      </p:sp>
      <p:sp>
        <p:nvSpPr>
          <p:cNvPr id="3" name="İçerik Yer Tutucusu 2"/>
          <p:cNvSpPr>
            <a:spLocks noGrp="1"/>
          </p:cNvSpPr>
          <p:nvPr>
            <p:ph idx="1"/>
          </p:nvPr>
        </p:nvSpPr>
        <p:spPr/>
        <p:txBody>
          <a:bodyPr/>
          <a:lstStyle/>
          <a:p>
            <a:pPr lvl="0"/>
            <a:r>
              <a:rPr lang="tr-TR" b="1" dirty="0"/>
              <a:t>Örnek:</a:t>
            </a:r>
            <a:r>
              <a:rPr lang="tr-TR" dirty="0"/>
              <a:t> Çocuğunuza bir arkadaşının "Bugün oyun oynamak istemiyorum" dediğini duyduğunda, bu karara saygı duyması gerektiğini öğretin. "Arkadaşın oyun oynamak istemediğinde, ona saygı göstermelisin ve onu zorlamamalısın" diyerek empatiyi güçlendirin. </a:t>
            </a:r>
          </a:p>
          <a:p>
            <a:endParaRPr lang="tr-TR" dirty="0"/>
          </a:p>
        </p:txBody>
      </p:sp>
    </p:spTree>
    <p:extLst>
      <p:ext uri="{BB962C8B-B14F-4D97-AF65-F5344CB8AC3E}">
        <p14:creationId xmlns:p14="http://schemas.microsoft.com/office/powerpoint/2010/main" val="27908833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8. Dinleme Becerilerini Geliştirin </a:t>
            </a:r>
            <a:r>
              <a:rPr lang="tr-TR" dirty="0"/>
              <a:t/>
            </a:r>
            <a:br>
              <a:rPr lang="tr-TR" dirty="0"/>
            </a:br>
            <a:endParaRPr lang="tr-TR" dirty="0"/>
          </a:p>
        </p:txBody>
      </p:sp>
      <p:sp>
        <p:nvSpPr>
          <p:cNvPr id="3" name="İçerik Yer Tutucusu 2"/>
          <p:cNvSpPr>
            <a:spLocks noGrp="1"/>
          </p:cNvSpPr>
          <p:nvPr>
            <p:ph idx="1"/>
          </p:nvPr>
        </p:nvSpPr>
        <p:spPr/>
        <p:txBody>
          <a:bodyPr/>
          <a:lstStyle/>
          <a:p>
            <a:pPr lvl="0"/>
            <a:r>
              <a:rPr lang="tr-TR" b="1" dirty="0"/>
              <a:t>Başka Bir Örnek:</a:t>
            </a:r>
            <a:r>
              <a:rPr lang="tr-TR" dirty="0"/>
              <a:t> Kendi sınırlarını korumayı öğrenirken, başkalarının sınırlarına nasıl dikkat edeceğini de öğretmek için, "Biri 'hayır' dediğinde durmalısın ve başka bir seçenek sunmalısın" şeklinde yönlendirmede bulunun. </a:t>
            </a:r>
          </a:p>
          <a:p>
            <a:endParaRPr lang="tr-TR" dirty="0"/>
          </a:p>
        </p:txBody>
      </p:sp>
    </p:spTree>
    <p:extLst>
      <p:ext uri="{BB962C8B-B14F-4D97-AF65-F5344CB8AC3E}">
        <p14:creationId xmlns:p14="http://schemas.microsoft.com/office/powerpoint/2010/main" val="3364901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Bu tavsiyelerle çocuklar, sağlıklı sınırların önemini daha iyi kavrayarak, hem kendilerine hem de başkalarına saygılı bireyler olarak büyüyebilirler. </a:t>
            </a:r>
          </a:p>
        </p:txBody>
      </p:sp>
    </p:spTree>
    <p:extLst>
      <p:ext uri="{BB962C8B-B14F-4D97-AF65-F5344CB8AC3E}">
        <p14:creationId xmlns:p14="http://schemas.microsoft.com/office/powerpoint/2010/main" val="40649591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800" dirty="0" smtClean="0"/>
              <a:t>SORULARINIZ ?</a:t>
            </a:r>
            <a:endParaRPr lang="tr-TR" sz="2800" dirty="0"/>
          </a:p>
        </p:txBody>
      </p:sp>
    </p:spTree>
    <p:extLst>
      <p:ext uri="{BB962C8B-B14F-4D97-AF65-F5344CB8AC3E}">
        <p14:creationId xmlns:p14="http://schemas.microsoft.com/office/powerpoint/2010/main" val="5385349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620688"/>
            <a:ext cx="8229600" cy="1143000"/>
          </a:xfrm>
        </p:spPr>
        <p:txBody>
          <a:bodyPr>
            <a:normAutofit fontScale="90000"/>
          </a:bodyPr>
          <a:lstStyle/>
          <a:p>
            <a:r>
              <a:rPr lang="tr-TR" dirty="0"/>
              <a:t>İşte bu konuda ebeveynlere bazı tavsiyeler: </a:t>
            </a:r>
          </a:p>
        </p:txBody>
      </p:sp>
    </p:spTree>
    <p:extLst>
      <p:ext uri="{BB962C8B-B14F-4D97-AF65-F5344CB8AC3E}">
        <p14:creationId xmlns:p14="http://schemas.microsoft.com/office/powerpoint/2010/main" val="14088856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DİNLEDİĞİNİZ İÇİN TEŞEKKÜR EDERİM.</a:t>
            </a:r>
            <a:endParaRPr lang="tr-TR" dirty="0"/>
          </a:p>
        </p:txBody>
      </p:sp>
      <p:sp>
        <p:nvSpPr>
          <p:cNvPr id="3" name="İçerik Yer Tutucusu 2"/>
          <p:cNvSpPr>
            <a:spLocks noGrp="1"/>
          </p:cNvSpPr>
          <p:nvPr>
            <p:ph idx="1"/>
          </p:nvPr>
        </p:nvSpPr>
        <p:spPr/>
        <p:txBody>
          <a:bodyPr/>
          <a:lstStyle/>
          <a:p>
            <a:endParaRPr lang="tr-TR" dirty="0"/>
          </a:p>
        </p:txBody>
      </p:sp>
    </p:spTree>
    <p:extLst>
      <p:ext uri="{BB962C8B-B14F-4D97-AF65-F5344CB8AC3E}">
        <p14:creationId xmlns:p14="http://schemas.microsoft.com/office/powerpoint/2010/main" val="19906886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1. Sınırları Açıkça Belirleyin </a:t>
            </a:r>
            <a:r>
              <a:rPr lang="tr-TR" dirty="0"/>
              <a:t/>
            </a:r>
            <a:br>
              <a:rPr lang="tr-TR" dirty="0"/>
            </a:br>
            <a:endParaRPr lang="tr-TR" dirty="0"/>
          </a:p>
        </p:txBody>
      </p:sp>
      <p:sp>
        <p:nvSpPr>
          <p:cNvPr id="3" name="İçerik Yer Tutucusu 2"/>
          <p:cNvSpPr>
            <a:spLocks noGrp="1"/>
          </p:cNvSpPr>
          <p:nvPr>
            <p:ph idx="1"/>
          </p:nvPr>
        </p:nvSpPr>
        <p:spPr/>
        <p:txBody>
          <a:bodyPr>
            <a:normAutofit/>
          </a:bodyPr>
          <a:lstStyle/>
          <a:p>
            <a:r>
              <a:rPr lang="tr-TR" sz="2400" dirty="0"/>
              <a:t>Çocuklara, hem kendi sınırlarının hem de başkalarının sınırlarının ne olduğunu açık bir dille anlatın. Örneğin, "Başkalarının izni olmadan kimsenin eşyasına dokunmuyoruz" veya "Biri sarılmak istemiyorsa, bu karara saygı göstermeliyiz" gibi basit cümlelerle açıklayın. Çocuklar, sınırların sadece fiziksel değil, duygusal olabileceğini de anlamalı.</a:t>
            </a:r>
          </a:p>
        </p:txBody>
      </p:sp>
      <p:pic>
        <p:nvPicPr>
          <p:cNvPr id="2050" name="Picture 2" descr="C:\Users\PC\Desktop\unnam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4221088"/>
            <a:ext cx="1864890" cy="26408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695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1. Sınırları Açıkça Belirleyin </a:t>
            </a:r>
            <a:r>
              <a:rPr lang="tr-TR" dirty="0"/>
              <a:t/>
            </a:r>
            <a:br>
              <a:rPr lang="tr-TR" dirty="0"/>
            </a:br>
            <a:endParaRPr lang="tr-TR" dirty="0"/>
          </a:p>
        </p:txBody>
      </p:sp>
      <p:sp>
        <p:nvSpPr>
          <p:cNvPr id="3" name="İçerik Yer Tutucusu 2"/>
          <p:cNvSpPr>
            <a:spLocks noGrp="1"/>
          </p:cNvSpPr>
          <p:nvPr>
            <p:ph idx="1"/>
          </p:nvPr>
        </p:nvSpPr>
        <p:spPr/>
        <p:txBody>
          <a:bodyPr>
            <a:normAutofit/>
          </a:bodyPr>
          <a:lstStyle/>
          <a:p>
            <a:pPr lvl="0"/>
            <a:r>
              <a:rPr lang="tr-TR" b="1" dirty="0"/>
              <a:t>Örnek:</a:t>
            </a:r>
            <a:r>
              <a:rPr lang="tr-TR" dirty="0"/>
              <a:t> "Biri seni öpmek istediğinde, kendini rahatsız hissediyorsan 'hayır' deme hakkın var." Bu şekilde çocuk, fiziksel temasla ilgili sınırlarını belirleyebilir. </a:t>
            </a:r>
          </a:p>
        </p:txBody>
      </p:sp>
    </p:spTree>
    <p:extLst>
      <p:ext uri="{BB962C8B-B14F-4D97-AF65-F5344CB8AC3E}">
        <p14:creationId xmlns:p14="http://schemas.microsoft.com/office/powerpoint/2010/main" val="245193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1. Sınırları Açıkça Belirleyin </a:t>
            </a:r>
            <a:r>
              <a:rPr lang="tr-TR" dirty="0"/>
              <a:t/>
            </a:r>
            <a:br>
              <a:rPr lang="tr-TR" dirty="0"/>
            </a:br>
            <a:endParaRPr lang="tr-TR" dirty="0"/>
          </a:p>
        </p:txBody>
      </p:sp>
      <p:sp>
        <p:nvSpPr>
          <p:cNvPr id="3" name="İçerik Yer Tutucusu 2"/>
          <p:cNvSpPr>
            <a:spLocks noGrp="1"/>
          </p:cNvSpPr>
          <p:nvPr>
            <p:ph idx="1"/>
          </p:nvPr>
        </p:nvSpPr>
        <p:spPr/>
        <p:txBody>
          <a:bodyPr/>
          <a:lstStyle/>
          <a:p>
            <a:r>
              <a:rPr lang="tr-TR" b="1" dirty="0"/>
              <a:t>Başka Bir Örnek:</a:t>
            </a:r>
            <a:r>
              <a:rPr lang="tr-TR" dirty="0"/>
              <a:t> "Kardeşin oyuncaklarını paylaşmak istemiyorsa, bu onun sınırıdır ve ona saygı göstermelisin." Çocuklar, paylaşım konusunda sınırların önemli olduğunu bu tür örneklerle öğrenebilirler.</a:t>
            </a:r>
          </a:p>
          <a:p>
            <a:endParaRPr lang="tr-TR" dirty="0"/>
          </a:p>
        </p:txBody>
      </p:sp>
    </p:spTree>
    <p:extLst>
      <p:ext uri="{BB962C8B-B14F-4D97-AF65-F5344CB8AC3E}">
        <p14:creationId xmlns:p14="http://schemas.microsoft.com/office/powerpoint/2010/main" val="2490066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2. </a:t>
            </a:r>
            <a:r>
              <a:rPr lang="tr-TR" b="1" dirty="0" smtClean="0"/>
              <a:t>İzin </a:t>
            </a:r>
            <a:r>
              <a:rPr lang="tr-TR" b="1" dirty="0"/>
              <a:t>Konusunu Erken Tanıtın </a:t>
            </a:r>
            <a:endParaRPr lang="tr-TR" dirty="0"/>
          </a:p>
        </p:txBody>
      </p:sp>
      <p:sp>
        <p:nvSpPr>
          <p:cNvPr id="3" name="İçerik Yer Tutucusu 2"/>
          <p:cNvSpPr>
            <a:spLocks noGrp="1"/>
          </p:cNvSpPr>
          <p:nvPr>
            <p:ph idx="1"/>
          </p:nvPr>
        </p:nvSpPr>
        <p:spPr/>
        <p:txBody>
          <a:bodyPr/>
          <a:lstStyle/>
          <a:p>
            <a:r>
              <a:rPr lang="tr-TR" sz="2400" dirty="0"/>
              <a:t>Çocuklara, kendi bedenleri üzerinde hak sahibi olduklarını öğretin. Birisi onlara dokunmak istediğinde veya onları kucaklamak istediğinde izin isteyebileceklerini ve “hayır” deme haklarının olduğunu bilsinler. Aynı zamanda başkalarının da bu hakka sahip olduğunu anlamaları önemlidir. Bu, arkadaşlarıyla olan etkileşimlerinde ve aile içindeki ilişkilerde kullanılabilir. </a:t>
            </a:r>
          </a:p>
          <a:p>
            <a:endParaRPr lang="tr-TR" dirty="0"/>
          </a:p>
        </p:txBody>
      </p:sp>
      <p:pic>
        <p:nvPicPr>
          <p:cNvPr id="3074" name="Picture 2" descr="C:\Users\PC\Desktop\images (3).jfif"/>
          <p:cNvPicPr>
            <a:picLocks noChangeAspect="1" noChangeArrowheads="1"/>
          </p:cNvPicPr>
          <p:nvPr/>
        </p:nvPicPr>
        <p:blipFill rotWithShape="1">
          <a:blip r:embed="rId2">
            <a:extLst>
              <a:ext uri="{28A0092B-C50C-407E-A947-70E740481C1C}">
                <a14:useLocalDpi xmlns:a14="http://schemas.microsoft.com/office/drawing/2010/main" val="0"/>
              </a:ext>
            </a:extLst>
          </a:blip>
          <a:srcRect r="37883"/>
          <a:stretch/>
        </p:blipFill>
        <p:spPr bwMode="auto">
          <a:xfrm>
            <a:off x="3491880" y="4365104"/>
            <a:ext cx="2547132" cy="22962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0328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2. İzin Konusunu Erken Tanıtın </a:t>
            </a:r>
            <a:endParaRPr lang="tr-TR" dirty="0"/>
          </a:p>
        </p:txBody>
      </p:sp>
      <p:sp>
        <p:nvSpPr>
          <p:cNvPr id="3" name="İçerik Yer Tutucusu 2"/>
          <p:cNvSpPr>
            <a:spLocks noGrp="1"/>
          </p:cNvSpPr>
          <p:nvPr>
            <p:ph idx="1"/>
          </p:nvPr>
        </p:nvSpPr>
        <p:spPr/>
        <p:txBody>
          <a:bodyPr>
            <a:normAutofit/>
          </a:bodyPr>
          <a:lstStyle/>
          <a:p>
            <a:r>
              <a:rPr lang="tr-TR" sz="2800" b="1" dirty="0"/>
              <a:t>Örnek:</a:t>
            </a:r>
            <a:r>
              <a:rPr lang="tr-TR" sz="2800" dirty="0"/>
              <a:t> Çocuğunuz bir arkadaşının oyuncağını almak istiyorsa ona, "Oyuncağını ödünç alabilir miyim?" diye sormayı öğretebilirsiniz. Eğer arkadaşı "hayır" derse, bu karara saygı göstermesi gerektiğini açıkça anlatın. </a:t>
            </a:r>
          </a:p>
        </p:txBody>
      </p:sp>
    </p:spTree>
    <p:extLst>
      <p:ext uri="{BB962C8B-B14F-4D97-AF65-F5344CB8AC3E}">
        <p14:creationId xmlns:p14="http://schemas.microsoft.com/office/powerpoint/2010/main" val="394712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2. İzin Konusunu Erken Tanıtın </a:t>
            </a:r>
            <a:endParaRPr lang="tr-TR" dirty="0"/>
          </a:p>
        </p:txBody>
      </p:sp>
      <p:sp>
        <p:nvSpPr>
          <p:cNvPr id="3" name="İçerik Yer Tutucusu 2"/>
          <p:cNvSpPr>
            <a:spLocks noGrp="1"/>
          </p:cNvSpPr>
          <p:nvPr>
            <p:ph idx="1"/>
          </p:nvPr>
        </p:nvSpPr>
        <p:spPr/>
        <p:txBody>
          <a:bodyPr/>
          <a:lstStyle/>
          <a:p>
            <a:pPr lvl="0"/>
            <a:r>
              <a:rPr lang="tr-TR" b="1" dirty="0"/>
              <a:t>Başka Bir Örnek:</a:t>
            </a:r>
            <a:r>
              <a:rPr lang="tr-TR" dirty="0"/>
              <a:t> Çocuğunuz bir aile üyesi tarafından kucaklanmak istemiyorsa, "Sadece el sıkışmak istiyorum" gibi alternatif bir iletişim yolu seçmesine izin verin. </a:t>
            </a:r>
          </a:p>
          <a:p>
            <a:endParaRPr lang="tr-TR" dirty="0"/>
          </a:p>
        </p:txBody>
      </p:sp>
    </p:spTree>
    <p:extLst>
      <p:ext uri="{BB962C8B-B14F-4D97-AF65-F5344CB8AC3E}">
        <p14:creationId xmlns:p14="http://schemas.microsoft.com/office/powerpoint/2010/main" val="2097583358"/>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87</TotalTime>
  <Words>1109</Words>
  <Application>Microsoft Office PowerPoint</Application>
  <PresentationFormat>Ekran Gösterisi (4:3)</PresentationFormat>
  <Paragraphs>62</Paragraphs>
  <Slides>30</Slides>
  <Notes>0</Notes>
  <HiddenSlides>0</HiddenSlides>
  <MMClips>0</MMClips>
  <ScaleCrop>false</ScaleCrop>
  <HeadingPairs>
    <vt:vector size="4" baseType="variant">
      <vt:variant>
        <vt:lpstr>Tema</vt:lpstr>
      </vt:variant>
      <vt:variant>
        <vt:i4>1</vt:i4>
      </vt:variant>
      <vt:variant>
        <vt:lpstr>Slayt Başlıkları</vt:lpstr>
      </vt:variant>
      <vt:variant>
        <vt:i4>30</vt:i4>
      </vt:variant>
    </vt:vector>
  </HeadingPairs>
  <TitlesOfParts>
    <vt:vector size="31" baseType="lpstr">
      <vt:lpstr>Ofis Teması</vt:lpstr>
      <vt:lpstr>SINIR KOYMA – KİŞİSEL ÖZEL ALAN</vt:lpstr>
      <vt:lpstr>Giriş</vt:lpstr>
      <vt:lpstr>İşte bu konuda ebeveynlere bazı tavsiyeler: </vt:lpstr>
      <vt:lpstr>1. Sınırları Açıkça Belirleyin  </vt:lpstr>
      <vt:lpstr>1. Sınırları Açıkça Belirleyin  </vt:lpstr>
      <vt:lpstr>1. Sınırları Açıkça Belirleyin  </vt:lpstr>
      <vt:lpstr>2. İzin Konusunu Erken Tanıtın </vt:lpstr>
      <vt:lpstr>2. İzin Konusunu Erken Tanıtın </vt:lpstr>
      <vt:lpstr>2. İzin Konusunu Erken Tanıtın </vt:lpstr>
      <vt:lpstr>3. Model Olun  </vt:lpstr>
      <vt:lpstr>3. Model Olun  </vt:lpstr>
      <vt:lpstr>3. Model Olun  </vt:lpstr>
      <vt:lpstr>4. Duygusal Sınırlar Hakkında Konuşun  </vt:lpstr>
      <vt:lpstr>4. Duygusal Sınırlar Hakkında Konuşun  </vt:lpstr>
      <vt:lpstr>4. Duygusal Sınırlar Hakkında Konuşun  </vt:lpstr>
      <vt:lpstr>5. Rol Oyunları Yapın  </vt:lpstr>
      <vt:lpstr>5. Rol Oyunları Yapın  </vt:lpstr>
      <vt:lpstr>5. Rol Oyunları Yapın  </vt:lpstr>
      <vt:lpstr>6. Duygusal Zekayı Geliştirin  </vt:lpstr>
      <vt:lpstr>6. Duygusal Zekayı Geliştirin  </vt:lpstr>
      <vt:lpstr>6. Duygusal Zekayı Geliştirin  </vt:lpstr>
      <vt:lpstr>7. Tutarlı Olun  </vt:lpstr>
      <vt:lpstr>7. Tutarlı Olun  </vt:lpstr>
      <vt:lpstr>7. Tutarlı Olun  </vt:lpstr>
      <vt:lpstr>8. Dinleme Becerilerini Geliştirin  </vt:lpstr>
      <vt:lpstr>8. Dinleme Becerilerini Geliştirin  </vt:lpstr>
      <vt:lpstr>8. Dinleme Becerilerini Geliştirin  </vt:lpstr>
      <vt:lpstr>PowerPoint Sunusu</vt:lpstr>
      <vt:lpstr>PowerPoint Sunusu</vt:lpstr>
      <vt:lpstr>DİNLEDİĞİNİZ İÇİN TEŞEKKÜR EDERİM.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SINIR KOYMA – KİŞİSEL ÖZEL ALAN</dc:title>
  <dc:creator>FBY</dc:creator>
  <cp:lastModifiedBy>PC</cp:lastModifiedBy>
  <cp:revision>11</cp:revision>
  <dcterms:created xsi:type="dcterms:W3CDTF">2024-09-11T07:51:23Z</dcterms:created>
  <dcterms:modified xsi:type="dcterms:W3CDTF">2024-09-13T11:09:15Z</dcterms:modified>
</cp:coreProperties>
</file>