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4581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0191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1086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129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13.09.2024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6822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3720DD-5B6D-40BF-8493-A6B52D484E6B}" type="datetimeFigureOut">
              <a:rPr lang="tr-TR" smtClean="0"/>
              <a:t>13.09.2024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2335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3720DD-5B6D-40BF-8493-A6B52D484E6B}" type="datetimeFigureOut">
              <a:rPr lang="tr-TR" smtClean="0"/>
              <a:t>13.09.2024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2768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3720DD-5B6D-40BF-8493-A6B52D484E6B}" type="datetimeFigureOut">
              <a:rPr lang="tr-TR" smtClean="0"/>
              <a:t>13.09.2024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9678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13.09.2024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76060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13.09.2024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4404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13.09.2024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031695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13.09.2024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6292505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620688"/>
            <a:ext cx="7772400" cy="1470025"/>
          </a:xfrm>
        </p:spPr>
        <p:txBody>
          <a:bodyPr/>
          <a:lstStyle/>
          <a:p>
            <a:r>
              <a:rPr lang="tr-TR" dirty="0" smtClean="0"/>
              <a:t>SINIR KOYMA – KİŞİSEL ÖZEL ALAN</a:t>
            </a:r>
            <a:endParaRPr lang="tr-TR" dirty="0"/>
          </a:p>
        </p:txBody>
      </p:sp>
      <p:sp>
        <p:nvSpPr>
          <p:cNvPr id="3" name="Alt Başlık 2"/>
          <p:cNvSpPr>
            <a:spLocks noGrp="1"/>
          </p:cNvSpPr>
          <p:nvPr>
            <p:ph type="subTitle" idx="1"/>
          </p:nvPr>
        </p:nvSpPr>
        <p:spPr>
          <a:xfrm>
            <a:off x="1371600" y="2556164"/>
            <a:ext cx="6400800" cy="1752600"/>
          </a:xfrm>
        </p:spPr>
        <p:txBody>
          <a:bodyPr/>
          <a:lstStyle/>
          <a:p>
            <a:r>
              <a:rPr lang="tr-TR" i="1" dirty="0" smtClean="0">
                <a:solidFill>
                  <a:schemeClr val="tx1"/>
                </a:solidFill>
              </a:rPr>
              <a:t>OKULÖNCESİ ÇAĞDA ÇOCUĞU OLAN EBEVEYNLERE ÖNERİLER</a:t>
            </a:r>
            <a:endParaRPr lang="tr-TR" i="1" dirty="0">
              <a:solidFill>
                <a:schemeClr val="tx1"/>
              </a:solidFill>
            </a:endParaRPr>
          </a:p>
        </p:txBody>
      </p:sp>
      <p:sp>
        <p:nvSpPr>
          <p:cNvPr id="4" name="Metin kutusu 4"/>
          <p:cNvSpPr txBox="1"/>
          <p:nvPr/>
        </p:nvSpPr>
        <p:spPr>
          <a:xfrm>
            <a:off x="1043608" y="4308764"/>
            <a:ext cx="7056784" cy="1754326"/>
          </a:xfrm>
          <a:prstGeom prst="rect">
            <a:avLst/>
          </a:prstGeom>
          <a:noFill/>
        </p:spPr>
        <p:txBody>
          <a:bodyPr wrap="squar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i="1" dirty="0" smtClean="0"/>
              <a:t>HAZIRLAYANLAR</a:t>
            </a:r>
            <a:endParaRPr lang="tr-TR" i="1" dirty="0"/>
          </a:p>
          <a:p>
            <a:pPr algn="ctr"/>
            <a:r>
              <a:rPr lang="tr-TR" i="1" dirty="0"/>
              <a:t>SİNCAN RAM REHBERLİK VE PSİKOLOJİK DANIŞMA BİRİMİ </a:t>
            </a:r>
          </a:p>
          <a:p>
            <a:pPr algn="ctr"/>
            <a:r>
              <a:rPr lang="tr-TR" i="1" dirty="0"/>
              <a:t>OĞUZ AKKAYA</a:t>
            </a:r>
          </a:p>
          <a:p>
            <a:pPr algn="ctr"/>
            <a:r>
              <a:rPr lang="tr-TR" i="1" dirty="0"/>
              <a:t>FATİH BUĞRA </a:t>
            </a:r>
            <a:r>
              <a:rPr lang="tr-TR" i="1" dirty="0" smtClean="0"/>
              <a:t>YILDIRIM</a:t>
            </a:r>
          </a:p>
          <a:p>
            <a:pPr algn="ctr"/>
            <a:r>
              <a:rPr lang="tr-TR" i="1" dirty="0" smtClean="0"/>
              <a:t>YAVUZ YILMAZ</a:t>
            </a:r>
          </a:p>
          <a:p>
            <a:pPr algn="ctr"/>
            <a:r>
              <a:rPr lang="tr-TR" i="1" dirty="0" smtClean="0"/>
              <a:t>YUSUF ÇAĞRI CEYLAN</a:t>
            </a:r>
            <a:endParaRPr lang="tr-TR" i="1" dirty="0"/>
          </a:p>
        </p:txBody>
      </p:sp>
    </p:spTree>
    <p:extLst>
      <p:ext uri="{BB962C8B-B14F-4D97-AF65-F5344CB8AC3E}">
        <p14:creationId xmlns:p14="http://schemas.microsoft.com/office/powerpoint/2010/main" val="4248553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908720"/>
            <a:ext cx="7520940" cy="548640"/>
          </a:xfrm>
        </p:spPr>
        <p:txBody>
          <a:bodyPr>
            <a:normAutofit fontScale="90000"/>
          </a:bodyPr>
          <a:lstStyle/>
          <a:p>
            <a:r>
              <a:rPr lang="tr-TR" b="1" dirty="0"/>
              <a:t>7. </a:t>
            </a:r>
            <a:r>
              <a:rPr lang="tr-TR" b="1" dirty="0" smtClean="0"/>
              <a:t>Duygularını Tanımalarına Yardımcı </a:t>
            </a:r>
            <a:r>
              <a:rPr lang="tr-TR" b="1" dirty="0"/>
              <a:t>Olun </a:t>
            </a:r>
            <a:r>
              <a:rPr lang="tr-TR" dirty="0"/>
              <a:t/>
            </a:r>
            <a:br>
              <a:rPr lang="tr-TR" dirty="0"/>
            </a:br>
            <a:endParaRPr lang="tr-TR" dirty="0"/>
          </a:p>
        </p:txBody>
      </p:sp>
      <p:sp>
        <p:nvSpPr>
          <p:cNvPr id="3" name="İçerik Yer Tutucusu 2"/>
          <p:cNvSpPr>
            <a:spLocks noGrp="1"/>
          </p:cNvSpPr>
          <p:nvPr>
            <p:ph idx="1"/>
          </p:nvPr>
        </p:nvSpPr>
        <p:spPr>
          <a:xfrm>
            <a:off x="822960" y="1340768"/>
            <a:ext cx="7520940" cy="3339709"/>
          </a:xfrm>
        </p:spPr>
        <p:txBody>
          <a:bodyPr/>
          <a:lstStyle/>
          <a:p>
            <a:pPr marL="0" indent="0">
              <a:buNone/>
            </a:pPr>
            <a:r>
              <a:rPr lang="tr-TR" dirty="0" smtClean="0"/>
              <a:t>     </a:t>
            </a:r>
            <a:r>
              <a:rPr lang="tr-TR" sz="2000" b="0" dirty="0" smtClean="0"/>
              <a:t>Çocuğunuzun </a:t>
            </a:r>
            <a:r>
              <a:rPr lang="tr-TR" sz="2000" b="0" dirty="0"/>
              <a:t>duygularını ifade etmesine ve anlamasına yardımcı olun. Birine kızgın ya da üzgün olduklarında, bu duyguları tanımasına ve sınır koymasına izin verin. Örneğin, "Üzgünsün, çünkü oyuncağını paylaşmak istemedin, bu normal" diyerek ona duygusal sınırlarını ifade etmeyi öğretebilirsiniz. </a:t>
            </a:r>
          </a:p>
        </p:txBody>
      </p:sp>
      <p:pic>
        <p:nvPicPr>
          <p:cNvPr id="8194" name="Picture 2" descr="C:\Users\PC\Desktop\images (1).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573016"/>
            <a:ext cx="7560840"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025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548680"/>
            <a:ext cx="7520940" cy="548640"/>
          </a:xfrm>
        </p:spPr>
        <p:txBody>
          <a:bodyPr>
            <a:normAutofit fontScale="90000"/>
          </a:bodyPr>
          <a:lstStyle/>
          <a:p>
            <a:r>
              <a:rPr lang="tr-TR" b="1" dirty="0"/>
              <a:t>8. </a:t>
            </a:r>
            <a:r>
              <a:rPr lang="tr-TR" b="1" dirty="0" smtClean="0"/>
              <a:t>Sakin </a:t>
            </a:r>
            <a:r>
              <a:rPr lang="tr-TR" b="1" dirty="0"/>
              <a:t>ve Güven </a:t>
            </a:r>
            <a:r>
              <a:rPr lang="tr-TR" b="1" dirty="0" smtClean="0"/>
              <a:t>Verici </a:t>
            </a:r>
            <a:r>
              <a:rPr lang="tr-TR" b="1" dirty="0"/>
              <a:t>Olun </a:t>
            </a:r>
            <a:r>
              <a:rPr lang="tr-TR" dirty="0"/>
              <a:t/>
            </a:r>
            <a:br>
              <a:rPr lang="tr-TR" dirty="0"/>
            </a:br>
            <a:endParaRPr lang="tr-TR" dirty="0"/>
          </a:p>
        </p:txBody>
      </p:sp>
      <p:sp>
        <p:nvSpPr>
          <p:cNvPr id="3" name="İçerik Yer Tutucusu 2"/>
          <p:cNvSpPr>
            <a:spLocks noGrp="1"/>
          </p:cNvSpPr>
          <p:nvPr>
            <p:ph idx="1"/>
          </p:nvPr>
        </p:nvSpPr>
        <p:spPr>
          <a:xfrm>
            <a:off x="457200" y="1600200"/>
            <a:ext cx="4258816" cy="4853136"/>
          </a:xfrm>
        </p:spPr>
        <p:txBody>
          <a:bodyPr/>
          <a:lstStyle/>
          <a:p>
            <a:pPr marL="0" indent="0">
              <a:buNone/>
            </a:pPr>
            <a:r>
              <a:rPr lang="tr-TR" dirty="0" smtClean="0"/>
              <a:t>      </a:t>
            </a:r>
            <a:r>
              <a:rPr lang="tr-TR" sz="2000" b="0" dirty="0" smtClean="0"/>
              <a:t>Küçük </a:t>
            </a:r>
            <a:r>
              <a:rPr lang="tr-TR" sz="2000" b="0" dirty="0"/>
              <a:t>çocuklar sık sık sınırları test ederler. Bu süreçte sakin ve tutarlı kalmak önemlidir. Sınırlarınızı açıklarken, sabırlı ve güven verici bir ton kullanın. </a:t>
            </a:r>
          </a:p>
          <a:p>
            <a:pPr marL="0" indent="0">
              <a:buNone/>
            </a:pPr>
            <a:r>
              <a:rPr lang="tr-TR" sz="2000" b="0" dirty="0" smtClean="0"/>
              <a:t>         Bu </a:t>
            </a:r>
            <a:r>
              <a:rPr lang="tr-TR" sz="2000" b="0" dirty="0"/>
              <a:t>yaş grubunda sınırlar konusundaki farkındalık henüz gelişim aşamasındadır, ancak bu önerilerle çocuğunuzun sağlıklı sınırları yavaş yavaş anlamasına yardımcı olabilirsiniz. </a:t>
            </a:r>
          </a:p>
          <a:p>
            <a:endParaRPr lang="tr-TR" dirty="0"/>
          </a:p>
        </p:txBody>
      </p:sp>
      <p:pic>
        <p:nvPicPr>
          <p:cNvPr id="9218" name="Picture 2" descr="C:\Users\PC\Desktop\sab-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556792"/>
            <a:ext cx="4219060"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352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smtClean="0"/>
              <a:t>SORULARINIZ ?</a:t>
            </a:r>
            <a:endParaRPr lang="tr-TR" sz="2800" dirty="0"/>
          </a:p>
        </p:txBody>
      </p:sp>
    </p:spTree>
    <p:extLst>
      <p:ext uri="{BB962C8B-B14F-4D97-AF65-F5344CB8AC3E}">
        <p14:creationId xmlns:p14="http://schemas.microsoft.com/office/powerpoint/2010/main" val="538534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DİNLEDİĞİNİZ İÇİN TEŞEKKÜR EDERİM.</a:t>
            </a:r>
            <a:endParaRPr lang="tr-TR"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1990688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a:xfrm>
            <a:off x="822960" y="1100628"/>
            <a:ext cx="7709480" cy="3579849"/>
          </a:xfrm>
        </p:spPr>
        <p:txBody>
          <a:bodyPr>
            <a:normAutofit/>
          </a:bodyPr>
          <a:lstStyle/>
          <a:p>
            <a:pPr algn="ctr"/>
            <a:endParaRPr lang="tr-TR" sz="2400" dirty="0" smtClean="0"/>
          </a:p>
          <a:p>
            <a:pPr algn="ctr"/>
            <a:endParaRPr lang="tr-TR" sz="2400" dirty="0"/>
          </a:p>
          <a:p>
            <a:pPr algn="ctr"/>
            <a:r>
              <a:rPr lang="tr-TR" sz="2400" dirty="0" smtClean="0"/>
              <a:t>Okulöncesi dönemi çocuklara </a:t>
            </a:r>
            <a:r>
              <a:rPr lang="tr-TR" sz="2400" dirty="0"/>
              <a:t>kişisel sınırların öğretilmesi biraz daha dolaylı olabilir, çünkü bu dönemde çocuklar henüz kavramsal düşünme ve dil gelişimi açısından sınırlıdır. E</a:t>
            </a:r>
            <a:r>
              <a:rPr lang="tr-TR" sz="2400" dirty="0" smtClean="0"/>
              <a:t>beveynler </a:t>
            </a:r>
            <a:r>
              <a:rPr lang="tr-TR" sz="2400" dirty="0"/>
              <a:t>bu yaş grubuna sınırları dolaylı yoldan, tutarlı davranışlar ve rutinlerle öğretebilir. </a:t>
            </a:r>
          </a:p>
        </p:txBody>
      </p:sp>
    </p:spTree>
    <p:extLst>
      <p:ext uri="{BB962C8B-B14F-4D97-AF65-F5344CB8AC3E}">
        <p14:creationId xmlns:p14="http://schemas.microsoft.com/office/powerpoint/2010/main" val="3000285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27584" y="1988840"/>
            <a:ext cx="7520940" cy="1320260"/>
          </a:xfrm>
        </p:spPr>
        <p:txBody>
          <a:bodyPr>
            <a:normAutofit/>
          </a:bodyPr>
          <a:lstStyle/>
          <a:p>
            <a:pPr algn="ctr"/>
            <a:r>
              <a:rPr lang="tr-TR" sz="3600" dirty="0" smtClean="0"/>
              <a:t>  0-3 </a:t>
            </a:r>
            <a:r>
              <a:rPr lang="tr-TR" sz="3600" dirty="0"/>
              <a:t>yaş arası çocuklar için kişisel sınırlar konusunda bazı tavsiyeler: </a:t>
            </a:r>
          </a:p>
        </p:txBody>
      </p:sp>
      <p:pic>
        <p:nvPicPr>
          <p:cNvPr id="1026" name="Picture 2" descr="C:\Users\PC\Desktop\images.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284984"/>
            <a:ext cx="5472491" cy="3410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219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76672"/>
            <a:ext cx="7520940" cy="548640"/>
          </a:xfrm>
        </p:spPr>
        <p:txBody>
          <a:bodyPr>
            <a:normAutofit fontScale="90000"/>
          </a:bodyPr>
          <a:lstStyle/>
          <a:p>
            <a:r>
              <a:rPr lang="tr-TR" b="1" dirty="0"/>
              <a:t>1. </a:t>
            </a:r>
            <a:r>
              <a:rPr lang="tr-TR" b="1" dirty="0" smtClean="0"/>
              <a:t>Rutinler </a:t>
            </a:r>
            <a:r>
              <a:rPr lang="tr-TR" b="1" dirty="0"/>
              <a:t>ve </a:t>
            </a:r>
            <a:r>
              <a:rPr lang="tr-TR" b="1" dirty="0" smtClean="0"/>
              <a:t>Yapı </a:t>
            </a:r>
            <a:r>
              <a:rPr lang="tr-TR" b="1" dirty="0"/>
              <a:t>Oluşturun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sz="2000" b="0" dirty="0" smtClean="0"/>
              <a:t>           Küçük </a:t>
            </a:r>
            <a:r>
              <a:rPr lang="tr-TR" sz="2000" b="0" dirty="0"/>
              <a:t>çocuklar, belirli rutinler ve yapıların olduğu ortamlarda kendilerini daha güvende hissederler. Yemek, uyku ve oyun gibi günlük rutinlerde tutarlı olmak, çocuklara dolaylı olarak neyin ne zaman yapılabileceği konusunda sınırlar koyar.</a:t>
            </a:r>
          </a:p>
        </p:txBody>
      </p:sp>
      <p:pic>
        <p:nvPicPr>
          <p:cNvPr id="2050" name="Picture 2" descr="C:\Users\PC\Desktop\dilgem-d-1614472650-rutinler_neden_onemlidir_161447265090b47a96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284984"/>
            <a:ext cx="6241405" cy="321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587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980728"/>
            <a:ext cx="7520940" cy="548640"/>
          </a:xfrm>
        </p:spPr>
        <p:txBody>
          <a:bodyPr>
            <a:normAutofit fontScale="90000"/>
          </a:bodyPr>
          <a:lstStyle/>
          <a:p>
            <a:r>
              <a:rPr lang="tr-TR" b="1" dirty="0"/>
              <a:t>2. </a:t>
            </a:r>
            <a:r>
              <a:rPr lang="tr-TR" b="1" dirty="0" smtClean="0"/>
              <a:t>Fiziksel </a:t>
            </a:r>
            <a:r>
              <a:rPr lang="tr-TR" b="1" dirty="0"/>
              <a:t>Temas Konusunda </a:t>
            </a:r>
            <a:r>
              <a:rPr lang="tr-TR" b="1" dirty="0" smtClean="0"/>
              <a:t>Duyarlı </a:t>
            </a:r>
            <a:r>
              <a:rPr lang="tr-TR" b="1" dirty="0"/>
              <a:t>Olun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sz="2000" dirty="0" smtClean="0"/>
              <a:t>            </a:t>
            </a:r>
            <a:r>
              <a:rPr lang="tr-TR" sz="2000" b="0" dirty="0" smtClean="0"/>
              <a:t>Çocuğunuzun </a:t>
            </a:r>
            <a:r>
              <a:rPr lang="tr-TR" sz="2000" b="0" dirty="0"/>
              <a:t>rahatsız olduğunu gözlemlediğinizde, ona saygı göstererek geri çekilin. Eğer sarılmak ya da öpülmek istemediğini gösteriyorsa, bunu kabul edin. Bu, onun kendi bedenine ilişkin sınırlar koymaya başlaması için iyi bir fırsattır. Zorla fiziksel temasta bulunmamak, çocuğun bedenine dair kontrol sahibi olduğunu anlamasına yardımcı olur. </a:t>
            </a:r>
          </a:p>
        </p:txBody>
      </p:sp>
      <p:pic>
        <p:nvPicPr>
          <p:cNvPr id="3074" name="Picture 2" descr="C:\Users\PC\Desktop\WhatsApp_Image_2022-11-24_at_12.28.06_1445x.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3501008"/>
            <a:ext cx="5335909" cy="3161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9378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76672"/>
            <a:ext cx="7520940" cy="548640"/>
          </a:xfrm>
        </p:spPr>
        <p:txBody>
          <a:bodyPr>
            <a:normAutofit fontScale="90000"/>
          </a:bodyPr>
          <a:lstStyle/>
          <a:p>
            <a:r>
              <a:rPr lang="tr-TR" b="1" dirty="0"/>
              <a:t>3. Rol Model Olun </a:t>
            </a:r>
            <a:r>
              <a:rPr lang="tr-TR" dirty="0"/>
              <a:t/>
            </a:r>
            <a:br>
              <a:rPr lang="tr-TR" dirty="0"/>
            </a:br>
            <a:endParaRPr lang="tr-TR" dirty="0"/>
          </a:p>
        </p:txBody>
      </p:sp>
      <p:sp>
        <p:nvSpPr>
          <p:cNvPr id="3" name="İçerik Yer Tutucusu 2"/>
          <p:cNvSpPr>
            <a:spLocks noGrp="1"/>
          </p:cNvSpPr>
          <p:nvPr>
            <p:ph idx="1"/>
          </p:nvPr>
        </p:nvSpPr>
        <p:spPr>
          <a:xfrm>
            <a:off x="467544" y="4365104"/>
            <a:ext cx="8229600" cy="1905075"/>
          </a:xfrm>
        </p:spPr>
        <p:txBody>
          <a:bodyPr/>
          <a:lstStyle/>
          <a:p>
            <a:pPr marL="0" indent="0">
              <a:buNone/>
            </a:pPr>
            <a:r>
              <a:rPr lang="tr-TR" sz="2000" b="0" dirty="0" smtClean="0"/>
              <a:t>             Ebeveyn </a:t>
            </a:r>
            <a:r>
              <a:rPr lang="tr-TR" sz="2000" b="0" dirty="0"/>
              <a:t>olarak, çocuğunuza sağlıklı </a:t>
            </a:r>
            <a:r>
              <a:rPr lang="tr-TR" sz="2000" b="0" dirty="0" smtClean="0"/>
              <a:t>sınırları modelleyebilirsiniz</a:t>
            </a:r>
            <a:r>
              <a:rPr lang="tr-TR" sz="2000" b="0" dirty="0"/>
              <a:t>. Başkalarının sınırlarına nasıl saygı </a:t>
            </a:r>
            <a:r>
              <a:rPr lang="tr-TR" sz="2000" b="0" dirty="0" smtClean="0"/>
              <a:t>gösterdiğinizi</a:t>
            </a:r>
            <a:r>
              <a:rPr lang="tr-TR" sz="2000" dirty="0"/>
              <a:t> </a:t>
            </a:r>
            <a:r>
              <a:rPr lang="tr-TR" sz="2000" dirty="0" smtClean="0"/>
              <a:t>ve başkalarından</a:t>
            </a:r>
            <a:r>
              <a:rPr lang="tr-TR" sz="2000" b="0" dirty="0" smtClean="0"/>
              <a:t> </a:t>
            </a:r>
            <a:r>
              <a:rPr lang="tr-TR" sz="2000" dirty="0" smtClean="0"/>
              <a:t>izin</a:t>
            </a:r>
            <a:r>
              <a:rPr lang="tr-TR" sz="2000" b="0" dirty="0" smtClean="0"/>
              <a:t> </a:t>
            </a:r>
            <a:r>
              <a:rPr lang="tr-TR" sz="2000" b="0" dirty="0"/>
              <a:t>aldığınızı ve </a:t>
            </a:r>
            <a:r>
              <a:rPr lang="tr-TR" sz="2000" b="0" dirty="0" smtClean="0"/>
              <a:t>aynı </a:t>
            </a:r>
            <a:r>
              <a:rPr lang="tr-TR" sz="2000" b="0" dirty="0"/>
              <a:t>şeyi </a:t>
            </a:r>
            <a:r>
              <a:rPr lang="tr-TR" sz="2000" dirty="0" smtClean="0"/>
              <a:t>onlardan da </a:t>
            </a:r>
            <a:r>
              <a:rPr lang="tr-TR" sz="2000" b="0" dirty="0" smtClean="0"/>
              <a:t>beklediğinizi </a:t>
            </a:r>
            <a:r>
              <a:rPr lang="tr-TR" sz="2000" b="0" dirty="0"/>
              <a:t>gösterin. Çocuklar, ebeveynlerinin davranışlarını gözlemleyerek öğrenirler. </a:t>
            </a:r>
          </a:p>
          <a:p>
            <a:endParaRPr lang="tr-TR" dirty="0"/>
          </a:p>
        </p:txBody>
      </p:sp>
      <p:pic>
        <p:nvPicPr>
          <p:cNvPr id="4098" name="Picture 2" descr="C:\Users\PC\Desktop\1475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196752"/>
            <a:ext cx="5837685" cy="2918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247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4. “</a:t>
            </a:r>
            <a:r>
              <a:rPr lang="tr-TR" b="1" dirty="0" smtClean="0"/>
              <a:t>Hayır</a:t>
            </a:r>
            <a:r>
              <a:rPr lang="tr-TR" b="1" dirty="0"/>
              <a:t>” </a:t>
            </a:r>
            <a:r>
              <a:rPr lang="tr-TR" b="1" dirty="0" smtClean="0"/>
              <a:t>Demeyi Öğretin</a:t>
            </a:r>
            <a:endParaRPr lang="tr-TR" dirty="0"/>
          </a:p>
        </p:txBody>
      </p:sp>
      <p:sp>
        <p:nvSpPr>
          <p:cNvPr id="3" name="İçerik Yer Tutucusu 2"/>
          <p:cNvSpPr>
            <a:spLocks noGrp="1"/>
          </p:cNvSpPr>
          <p:nvPr>
            <p:ph idx="1"/>
          </p:nvPr>
        </p:nvSpPr>
        <p:spPr>
          <a:xfrm>
            <a:off x="2699792" y="2060848"/>
            <a:ext cx="5194920" cy="4525963"/>
          </a:xfrm>
        </p:spPr>
        <p:txBody>
          <a:bodyPr/>
          <a:lstStyle/>
          <a:p>
            <a:pPr marL="0" indent="0">
              <a:buNone/>
            </a:pPr>
            <a:r>
              <a:rPr lang="tr-TR" dirty="0" smtClean="0"/>
              <a:t>        </a:t>
            </a:r>
            <a:r>
              <a:rPr lang="tr-TR" sz="2000" b="0" dirty="0" smtClean="0"/>
              <a:t>0-3 </a:t>
            </a:r>
            <a:r>
              <a:rPr lang="tr-TR" sz="2000" b="0" dirty="0"/>
              <a:t>yaş arası çocuklar, "hayır" demeyi öğrenmeye başlarlar. Bir şey istemediklerinde ya da kendilerini rahatsız hissettiklerinde "hayır" deme hakları olduğunu anlamalarına yardımcı olun. Sık sık oyun veya etkileşim sırasında bu kelimeyi kullanarak ona destek olabilirsiniz.</a:t>
            </a:r>
          </a:p>
        </p:txBody>
      </p:sp>
      <p:pic>
        <p:nvPicPr>
          <p:cNvPr id="5122" name="Picture 2" descr="C:\Users\PC\Desktop\unnam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974" y="3755380"/>
            <a:ext cx="1791921" cy="3102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5067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548680"/>
            <a:ext cx="7520940" cy="548640"/>
          </a:xfrm>
        </p:spPr>
        <p:txBody>
          <a:bodyPr>
            <a:normAutofit fontScale="90000"/>
          </a:bodyPr>
          <a:lstStyle/>
          <a:p>
            <a:r>
              <a:rPr lang="tr-TR" b="1" dirty="0"/>
              <a:t>5. </a:t>
            </a:r>
            <a:r>
              <a:rPr lang="tr-TR" b="1" dirty="0" smtClean="0"/>
              <a:t>Basit Dil Kullanın </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sz="2000" b="0" dirty="0" smtClean="0"/>
              <a:t>Bu </a:t>
            </a:r>
            <a:r>
              <a:rPr lang="tr-TR" sz="2000" b="0" dirty="0"/>
              <a:t>yaş grubunda dil gelişimi henüz yeni başladığı için sınırlar ve kişisel alanı açıklarken basit bir dil kullanmak önemlidir. Örneğin, "Bu senin oyuncağın, buna sen karar verirsin" veya "Sarılmadan önce izin istemeliyiz" gibi basit cümlelerle </a:t>
            </a:r>
            <a:r>
              <a:rPr lang="tr-TR" sz="2000" dirty="0" smtClean="0"/>
              <a:t>izin</a:t>
            </a:r>
            <a:r>
              <a:rPr lang="tr-TR" sz="2000" b="0" dirty="0" smtClean="0"/>
              <a:t> </a:t>
            </a:r>
            <a:r>
              <a:rPr lang="tr-TR" sz="2000" b="0" dirty="0"/>
              <a:t>ve kişisel alan kavramlarını anlatabilirsiniz. </a:t>
            </a:r>
          </a:p>
          <a:p>
            <a:endParaRPr lang="tr-TR" sz="2000" b="0" dirty="0"/>
          </a:p>
        </p:txBody>
      </p:sp>
      <p:pic>
        <p:nvPicPr>
          <p:cNvPr id="6146" name="Picture 2" descr="C:\Users\PC\Desktop\images (2).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435201"/>
            <a:ext cx="4536504" cy="3007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7328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548680"/>
            <a:ext cx="7520940" cy="548640"/>
          </a:xfrm>
        </p:spPr>
        <p:txBody>
          <a:bodyPr>
            <a:normAutofit fontScale="90000"/>
          </a:bodyPr>
          <a:lstStyle/>
          <a:p>
            <a:r>
              <a:rPr lang="tr-TR" b="1" dirty="0"/>
              <a:t>6. </a:t>
            </a:r>
            <a:r>
              <a:rPr lang="tr-TR" b="1" dirty="0" smtClean="0"/>
              <a:t>Kişisel Alanına Saygı Gösterin </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sz="2000" b="0" dirty="0" smtClean="0"/>
              <a:t>Çocuğunuzun </a:t>
            </a:r>
            <a:r>
              <a:rPr lang="tr-TR" sz="2000" b="0" dirty="0"/>
              <a:t>bağımsızca oyun oynamasına veya belirli bir etkinlikte kendi başına vakit geçirmesine izin vererek, onun kişisel alanına saygı duyduğunuzu gösterebilirsiniz. Kendi zamanını kontrol etme ve kişisel sınırlar koyma fikri bu şekilde gelişmeye başlar. </a:t>
            </a:r>
          </a:p>
          <a:p>
            <a:endParaRPr lang="tr-TR" dirty="0"/>
          </a:p>
        </p:txBody>
      </p:sp>
      <p:pic>
        <p:nvPicPr>
          <p:cNvPr id="7170" name="Picture 2" descr="C:\Users\PC\Desktop\unnamed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332583"/>
            <a:ext cx="6264696" cy="3118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616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489</Words>
  <Application>Microsoft Office PowerPoint</Application>
  <PresentationFormat>Ekran Gösterisi (4:3)</PresentationFormat>
  <Paragraphs>32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SINIR KOYMA – KİŞİSEL ÖZEL ALAN</vt:lpstr>
      <vt:lpstr>GİRİŞ</vt:lpstr>
      <vt:lpstr>PowerPoint Sunusu</vt:lpstr>
      <vt:lpstr>1. Rutinler ve Yapı Oluşturun  </vt:lpstr>
      <vt:lpstr>2. Fiziksel Temas Konusunda Duyarlı Olun  </vt:lpstr>
      <vt:lpstr>3. Rol Model Olun  </vt:lpstr>
      <vt:lpstr>4. “Hayır” Demeyi Öğretin</vt:lpstr>
      <vt:lpstr>5. Basit Dil Kullanın  </vt:lpstr>
      <vt:lpstr>6. Kişisel Alanına Saygı Gösterin  </vt:lpstr>
      <vt:lpstr>7. Duygularını Tanımalarına Yardımcı Olun  </vt:lpstr>
      <vt:lpstr>8. Sakin ve Güven Verici Olun  </vt:lpstr>
      <vt:lpstr>PowerPoint Sunusu</vt:lpstr>
      <vt:lpstr>DİNLEDİĞİNİZ İÇİN 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SINIR KOYMA – KİŞİSEL ÖZEL ALAN</dc:title>
  <dc:creator>FBY</dc:creator>
  <cp:lastModifiedBy>PC</cp:lastModifiedBy>
  <cp:revision>8</cp:revision>
  <dcterms:created xsi:type="dcterms:W3CDTF">2024-09-11T07:51:23Z</dcterms:created>
  <dcterms:modified xsi:type="dcterms:W3CDTF">2024-09-13T11:10:52Z</dcterms:modified>
</cp:coreProperties>
</file>