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-50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0D74C-963A-44D4-97F2-D722642901D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D755D-3855-4803-9A5B-7DC79EA12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581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6710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680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862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41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8608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49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5761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8989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5019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4970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439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5275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5985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4369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2757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03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405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37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542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754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419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39188-B717-42EA-9EF8-8EC15404BEF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861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273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D755D-3855-4803-9A5B-7DC79EA12F5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82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EC68B7E-D89B-E0A4-D8A5-642804E6A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ADABDBD-8E58-ED2F-B505-0BD42C594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E2DBBBF1-258E-30FF-ED98-D0EF3CEA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208FE23-A030-4AD5-903F-FF2C67B9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4651B4E-EF34-B504-4BD6-1B6339ABA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09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6A4A0A7C-BCF1-8D2D-2301-12290DC3E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B261F85F-3B00-ED6B-DAFD-52A7D64A6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BBE1115-BA01-7EBB-4882-DC54357B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B8F8EFB-47E5-C8D3-E772-96E82F3CB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F7BBD35-9567-3B92-EA78-EE90DFA7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92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27B84CE-20AC-8E22-40A6-3971434BC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4A54352A-B43C-4184-75D8-BE32754C8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6D4CDAF7-B304-BC57-1B20-14D677CA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B6CE89BC-8694-C8AA-A7D9-850F02D4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2AC3FA6F-5EB3-F5C0-6229-02D149240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62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BF4A60E0-0369-8380-5781-C21E61AF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9A07CF1-3E7D-366C-B2B3-2F9B30291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76C0330-B487-C87F-CF5D-E67C0A2CE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0EEDEFF-0EFF-DCC0-096A-A128FC25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40B0F32A-4E27-452D-AD1B-57DB7F15F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579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3728EEE-1CB5-A8F6-805F-044FE4EC4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5CD693C-E1E1-48BA-F447-F747E0FB8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903D07D5-F56E-8E3F-2FDF-647417498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DE3D561B-5E88-24C9-AF73-475400C0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B38C5D9C-DC45-6194-2856-8EC32959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13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100E053D-3D08-9405-8211-E918561C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46360E2-F0FF-6189-1854-64C46656E1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28CE5332-5B6A-BC33-047D-A05257CED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D2388278-94DA-6F53-B7B8-677B7D4C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892D8CB3-4D4B-0F7F-22B8-8F59FABA6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AA7E5CA-12E7-92F5-51F4-7CECCFDB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70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6D043D4-3E33-FC86-D5E4-76491968A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51A93E7C-B834-0B2B-BEC5-45D686994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4DB5EF2E-DC3E-2E01-0E45-A151447F7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92A1CCCF-15C5-61F1-DBD8-01EE38D2B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DD56D9CD-0072-F348-0BC8-5AB8DF2AD9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5DE28719-B1E3-7DAD-5DA3-183B4064E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FDD3C6D1-99C1-C8A4-726F-5FE48C7DD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2DA99774-378D-94BA-73D1-5A79BF18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56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2D8DE803-B1B2-0BB2-F10F-419865400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2CE7D97B-4EE3-F04A-40F0-947936861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C3DCEC15-070E-8A5E-36DC-774516B1C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DAED6231-01C2-A5D1-00A1-68FBB833A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42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20BB30A8-2E67-7455-03A4-D4095228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1A956F24-A683-93BF-37CB-122D9A4B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D2BC5ED8-A99C-AAC5-B35B-F01D5BD8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68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1E9353D7-AFBA-22D2-BFF2-3C8213F4B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8FA7732-F50B-C9A3-8FFA-2C337FCEE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AF18EE25-8F02-6691-C9CD-F0C551D6F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1B344B1B-8A83-35C4-6693-0058D2EA5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1F407465-9891-F9E0-1DE5-FB884C43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5F2C7AF3-48AC-7BC7-75C5-B93FE2971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778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FAA24CF0-2F0E-8EF4-1395-5CBF7D75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7C20E3F1-2897-57CD-F7F0-CE5D089E9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C43725C4-A0F5-FA93-A2DB-8A4259D3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14F2FA77-D16A-7B14-7A0C-012923125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AA84DF0-8B8E-4BCE-3CB6-E1B3EB79B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A437EAAF-C1BF-E175-B9F9-94BEFD55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0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0FBBED1C-ADAC-BC29-1B26-5DC46AD8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76E48B9-BDCD-3F00-B6D3-3AF63BC88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920B1-C069-72AC-EBBB-FCA22F6E3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D5DF9-22EE-4A49-83D5-1EB3E612EBF3}" type="datetimeFigureOut">
              <a:rPr lang="tr-TR" smtClean="0"/>
              <a:t>2.05.2024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FCAD3B6-E343-5044-FFA2-107A0A364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6D6DCB5-9CD9-9508-A30C-29AF783FAF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1DC13-5EB1-4D55-BE89-4ED674649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37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B452E8D-5E27-8C7B-80D7-7507D2368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763" y="1243417"/>
            <a:ext cx="9144000" cy="1348654"/>
          </a:xfrm>
        </p:spPr>
        <p:txBody>
          <a:bodyPr>
            <a:normAutofit fontScale="90000"/>
          </a:bodyPr>
          <a:lstStyle/>
          <a:p>
            <a:r>
              <a:rPr lang="tr-TR" dirty="0"/>
              <a:t>ERGENLİK DÖNEMİ ÖZELLİKLERİ VE EBEVEYN YAKLAŞIMLARI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8B163931-769B-FDC3-ABEE-7B936BD380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04801"/>
            <a:ext cx="10681855" cy="493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075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6EC959A-22B8-EEAF-B3DA-A0F3A3178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Geç Ergenlik Dönemi: (18-25)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6543F37-F861-3B62-2826-523F0F5D1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4" y="1825625"/>
            <a:ext cx="11804072" cy="486612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Akademik ve sanat düzleminde arayışlar yoğundur,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rgenin kendini tanımlamasında ve kendini bir topluluğa ait hissetmesinde sosyal bağların etkisi büyüktür.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Ergenliğin başından beri yaşanan duygular, kazanılan beceriler, kurulan özdeşimler harmanlanıp sentezlenir.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 sentez sonucunda «kimlik» duygusu oluşur.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Kimlik gelişimi bağlamında, «Ben kimim?», «Ne   olacağım?» gibi sorular aynılık ve süreklilik kapsamında cevap bulur ve </a:t>
            </a: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çevre örnek alınır..</a:t>
            </a:r>
            <a:endParaRPr lang="tr-T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446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2B125622-CD9C-D6F8-51AC-ED97E6A49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530CE37-8335-AD51-57B9-343E69661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674" y="1485170"/>
            <a:ext cx="10515600" cy="4351338"/>
          </a:xfrm>
        </p:spPr>
        <p:txBody>
          <a:bodyPr/>
          <a:lstStyle/>
          <a:p>
            <a:r>
              <a:rPr lang="tr-TR" dirty="0"/>
              <a:t>Kimlik duygusunu edinebilen gençlerde: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Yakın ilişkiler kurma ve sürdürme, iş ve eş seçebilme, sorumluluk üstlenebilme becerileri kazanılır.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Bağlanma ve ait olma duygusu, içgörü kazanımı, sosyal kurum ve kültürel değerleri kabullenme eğilimi başlar.</a:t>
            </a:r>
          </a:p>
          <a:p>
            <a:endParaRPr lang="tr-TR" dirty="0"/>
          </a:p>
        </p:txBody>
      </p:sp>
      <p:pic>
        <p:nvPicPr>
          <p:cNvPr id="1026" name="Picture 2" descr="C:\Users\PC\Desktop\ergenlik-doneminde-kimlik-olusum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175" y="3766037"/>
            <a:ext cx="8467595" cy="291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30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17CB2743-87E9-E141-DA91-727A669F9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Benlik Saygısı Hakkında Bir Araştırma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1181FC1-C3B5-73C4-BCBC-2F16AD831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693"/>
            <a:ext cx="10515600" cy="43513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Türkiye’de, ergenlerdeki benlik imgesi ile benlik saygısı arasındaki ilişkiyi konu alan bir alan araştırmada; ergenlerin, beden memnuniyeti ile benlik saygıları arasında bir ilişki olduğu, buna bağlı olarak beden imgelerine ilişkin geliştirdikleri olumsuz düşüncelerin, benlik saygılarında azalmaya neden olduğu tespit edilmiştir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Cinsiyet rolünün belirginleşmesinde ergenin içinde yaşadığı kültür ve toplumun önemli ölçüde belirleyici bir rol oynadığı söylenebilir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161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EA15A806-6D23-0040-934D-2BDCED0EB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Döneminde Özerklik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0C4FC2EB-CCA6-3A9D-24B6-6614823BA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Ergenlik döneminde özerklik-bağımsızlık elde etmek ergenin temel gelişim görevlerindendir.</a:t>
            </a:r>
          </a:p>
          <a:p>
            <a:r>
              <a:rPr lang="tr-TR" dirty="0"/>
              <a:t>Birey, ebeveynleriyle az zaman geçirmekte, onlardan uzaklaşmaktadır.</a:t>
            </a:r>
          </a:p>
          <a:p>
            <a:r>
              <a:rPr lang="tr-TR" dirty="0"/>
              <a:t>Ergen özerklik elde etmeye çalışırken, aile çocuğu üzerindeki kontrolünü artırma çabası göstermektedir. </a:t>
            </a:r>
          </a:p>
          <a:p>
            <a:r>
              <a:rPr lang="tr-TR" dirty="0"/>
              <a:t>Ergen kişi, yetişkinlik için gerekli gelişim adımlarını tamamlayabilmek noktasında, kendisine en yakın rol model olarak gördüğü ailesinin davranış örüntülerinden beslenir.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688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9351B4DB-0D03-FB74-B0C0-5AFAAF98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Akran ilişkileri: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EAEF13C-0FA6-D54F-CC42-B6D1C8309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Ergenlik döneminin en önemli gelişim özelliklerinden biri de akran yönelimin artmasıdır.</a:t>
            </a:r>
          </a:p>
          <a:p>
            <a:r>
              <a:rPr lang="tr-TR" dirty="0"/>
              <a:t>Akranlarla ilişkiler bir bakıma gelişimi destekleyici bir işlev görürken diğer yandan, bazen saldırganlık, şiddet veya zorbalık içerikli davranışların gelişmesine yol açabilmektedir.</a:t>
            </a:r>
          </a:p>
        </p:txBody>
      </p:sp>
    </p:spTree>
    <p:extLst>
      <p:ext uri="{BB962C8B-B14F-4D97-AF65-F5344CB8AC3E}">
        <p14:creationId xmlns:p14="http://schemas.microsoft.com/office/powerpoint/2010/main" val="862450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9762C27-DBAA-0BAA-5028-46DC84553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5947"/>
            <a:ext cx="10515600" cy="1325563"/>
          </a:xfrm>
        </p:spPr>
        <p:txBody>
          <a:bodyPr/>
          <a:lstStyle/>
          <a:p>
            <a:r>
              <a:rPr lang="tr-TR" dirty="0"/>
              <a:t>Aile Şikâyetleri 1: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357D46D-20C5-65CC-CE76-E850D4646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Şu sıralar çok hırçın…</a:t>
            </a:r>
          </a:p>
          <a:p>
            <a:r>
              <a:rPr lang="tr-TR" dirty="0"/>
              <a:t>Ders çalışmıyor… </a:t>
            </a:r>
          </a:p>
          <a:p>
            <a:r>
              <a:rPr lang="tr-TR" dirty="0"/>
              <a:t>Sorumluluk duygusu yok…</a:t>
            </a:r>
          </a:p>
          <a:p>
            <a:r>
              <a:rPr lang="tr-TR" dirty="0"/>
              <a:t>Kardeşlerini kızdırmaktan zevk alıyor.</a:t>
            </a:r>
          </a:p>
          <a:p>
            <a:r>
              <a:rPr lang="tr-TR" dirty="0"/>
              <a:t>Şu sıralar çok Durgun, çok dalgın. </a:t>
            </a:r>
          </a:p>
          <a:p>
            <a:r>
              <a:rPr lang="tr-TR" dirty="0"/>
              <a:t>Arada sırada hiç yoktan huysuzlaşıyor.</a:t>
            </a:r>
          </a:p>
          <a:p>
            <a:r>
              <a:rPr lang="tr-TR" dirty="0"/>
              <a:t>Sert karşılıklar veriyor.</a:t>
            </a:r>
          </a:p>
          <a:p>
            <a:r>
              <a:rPr lang="tr-TR" dirty="0"/>
              <a:t>İleri derecede alıngan.</a:t>
            </a:r>
          </a:p>
          <a:p>
            <a:r>
              <a:rPr lang="tr-TR" dirty="0"/>
              <a:t>Oyuna, eğlenceye çok düşkün.</a:t>
            </a:r>
          </a:p>
          <a:p>
            <a:r>
              <a:rPr lang="tr-TR" dirty="0"/>
              <a:t>Olur olmaz her şeye ağlıyor.</a:t>
            </a:r>
          </a:p>
          <a:p>
            <a:r>
              <a:rPr lang="tr-TR" dirty="0"/>
              <a:t>Evde huzursuz, dışarıda sıkılgan.</a:t>
            </a:r>
          </a:p>
        </p:txBody>
      </p:sp>
    </p:spTree>
    <p:extLst>
      <p:ext uri="{BB962C8B-B14F-4D97-AF65-F5344CB8AC3E}">
        <p14:creationId xmlns:p14="http://schemas.microsoft.com/office/powerpoint/2010/main" val="1700232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0256491-6386-82B5-C130-EF98134B9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 Şikâyetleri 2: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E94A3C2-616F-5428-69F2-5254A7381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Her istediğini yaptırmak için zorluyor.</a:t>
            </a:r>
          </a:p>
          <a:p>
            <a:r>
              <a:rPr lang="tr-TR" dirty="0"/>
              <a:t>Aşırı süsleniyor. </a:t>
            </a:r>
          </a:p>
          <a:p>
            <a:r>
              <a:rPr lang="tr-TR" dirty="0"/>
              <a:t>Çok harçlık istiyor.</a:t>
            </a:r>
          </a:p>
          <a:p>
            <a:r>
              <a:rPr lang="tr-TR" dirty="0"/>
              <a:t>Çok geziyor, eve girmek istemiyor. </a:t>
            </a:r>
          </a:p>
          <a:p>
            <a:r>
              <a:rPr lang="tr-TR" dirty="0"/>
              <a:t>Ders çalışmıyor.</a:t>
            </a:r>
          </a:p>
          <a:p>
            <a:r>
              <a:rPr lang="tr-TR" dirty="0"/>
              <a:t>Bir türlü banyoya girmiyor.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Başına buyruk hareket ediyor.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Dayak, kötü söz, tatlı söz hiçbirinin sonuç vermiyor. </a:t>
            </a:r>
          </a:p>
          <a:p>
            <a:pPr>
              <a:buFont typeface="Arial" pitchFamily="34" charset="0"/>
              <a:buChar char="»"/>
              <a:defRPr/>
            </a:pPr>
            <a:r>
              <a:rPr lang="tr-TR" dirty="0"/>
              <a:t>Saçını kestirmekten imtina ediyor.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Bir psikologla mı görüşmeliyim?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1455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46574FA-8C57-0070-15F6-9CB4E729D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 Birey Şikâyetleri 1: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24F0F79-C2DD-D5A1-08EB-21542A690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Yetişkinlerin hoşgörüsüz ve baskısı davranışları, kırıcı ve incitici;</a:t>
            </a:r>
          </a:p>
          <a:p>
            <a:r>
              <a:rPr lang="tr-TR" dirty="0"/>
              <a:t>Karşı cinsle arkadaşlığa aile tarafından aşırı sert tepki gösterilmesi; </a:t>
            </a:r>
          </a:p>
          <a:p>
            <a:r>
              <a:rPr lang="tr-TR" dirty="0"/>
              <a:t>Arkadaş edinmede güçlük çekiyorum;</a:t>
            </a:r>
          </a:p>
          <a:p>
            <a:r>
              <a:rPr lang="tr-TR" dirty="0"/>
              <a:t>Okul harici zamanlarını etkin bir biçimde değerlendirecekleri yerlerin, yeni ilgi alanları edinebilecekleri imkânların olmaması</a:t>
            </a:r>
          </a:p>
          <a:p>
            <a:r>
              <a:rPr lang="tr-TR" dirty="0"/>
              <a:t>Dikkat dağınıklığı ve ders çalışırken zamanını iyi değerlendirememesi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115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3D5C5C4-5FFB-61F7-D16C-F95BD1921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 Birey Şikâyetleri 2: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03509FD-DC18-0053-6BE8-FB2F5BA34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Çocuk yerine konmak, ana-babayla karşılıklı rahatça konuşamamak;</a:t>
            </a:r>
          </a:p>
          <a:p>
            <a:r>
              <a:rPr lang="tr-TR" dirty="0"/>
              <a:t>Cinsel sorunlarını aile üyeleriyle konuşamamak;</a:t>
            </a:r>
          </a:p>
          <a:p>
            <a:r>
              <a:rPr lang="tr-TR" dirty="0"/>
              <a:t>Ana-babanın arkadaş seçimlerine sürekli olarak müdahale etmesi;</a:t>
            </a:r>
          </a:p>
          <a:p>
            <a:r>
              <a:rPr lang="tr-TR" dirty="0"/>
              <a:t>İzinsiz dışarı çıkamamak;</a:t>
            </a:r>
          </a:p>
          <a:p>
            <a:r>
              <a:rPr lang="tr-TR" dirty="0"/>
              <a:t>Kendine güven duyamaması</a:t>
            </a:r>
          </a:p>
          <a:p>
            <a:r>
              <a:rPr lang="tr-TR" dirty="0"/>
              <a:t>Sık sık yaptığı hatalardan dolayı utanması</a:t>
            </a:r>
          </a:p>
          <a:p>
            <a:r>
              <a:rPr lang="tr-TR" dirty="0"/>
              <a:t>Yeni tanıştıkları insanlarla rahat iletişim kuramamak;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04877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0F8662B-3963-0B37-15E4-0A3974789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5399"/>
            <a:ext cx="10515600" cy="1325563"/>
          </a:xfrm>
        </p:spPr>
        <p:txBody>
          <a:bodyPr/>
          <a:lstStyle/>
          <a:p>
            <a:r>
              <a:rPr lang="tr-TR" dirty="0"/>
              <a:t>Çocuklukta rüzgâr eken, Ergenlikte Fırtına Biçer: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36C15C8-DB3E-343D-CA03-AD0F5F573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899"/>
            <a:ext cx="10515600" cy="4351338"/>
          </a:xfrm>
        </p:spPr>
        <p:txBody>
          <a:bodyPr/>
          <a:lstStyle/>
          <a:p>
            <a:r>
              <a:rPr lang="tr-TR" dirty="0"/>
              <a:t>Kendisine güven duyulmaması gençte kaygı oluşturur.</a:t>
            </a:r>
          </a:p>
          <a:p>
            <a:r>
              <a:rPr lang="tr-TR" dirty="0"/>
              <a:t>Genç, ana-babasına güven duyduğu ölçüde, sorunlarına onları da ortak eder ve böylelikle çözümü kolaylaştırmış olur.</a:t>
            </a:r>
          </a:p>
          <a:p>
            <a:r>
              <a:rPr lang="tr-TR" dirty="0"/>
              <a:t>Çocukluk döneminde, ebeveyn-çocuk ilişkisinin iyi kurulamamış olması, ergenlikte gencin ana-babasıyla zıtlaşmasına, kutuplaşmasına ve hatta çatışmasına sebep olur.</a:t>
            </a:r>
          </a:p>
        </p:txBody>
      </p:sp>
    </p:spTree>
    <p:extLst>
      <p:ext uri="{BB962C8B-B14F-4D97-AF65-F5344CB8AC3E}">
        <p14:creationId xmlns:p14="http://schemas.microsoft.com/office/powerpoint/2010/main" val="336459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84662FA-49CB-E22C-6CBB-5DD89F65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İnsanın Gelişim Evreleri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E2392C4-8DF7-CA85-907E-AF0420FE8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Birey, çocukluğundan yaşlılığına kadar gelişen yaşam çizgisi üzerinde; </a:t>
            </a:r>
          </a:p>
          <a:p>
            <a:r>
              <a:rPr lang="tr-TR" dirty="0"/>
              <a:t>Çocukluk,</a:t>
            </a:r>
          </a:p>
          <a:p>
            <a:r>
              <a:rPr lang="tr-TR" dirty="0"/>
              <a:t>Ergenlik (gençlik), </a:t>
            </a:r>
          </a:p>
          <a:p>
            <a:r>
              <a:rPr lang="tr-TR" dirty="0"/>
              <a:t>Yetişkinlik, </a:t>
            </a:r>
          </a:p>
          <a:p>
            <a:r>
              <a:rPr lang="tr-TR" dirty="0"/>
              <a:t>Yaşlılık, </a:t>
            </a:r>
          </a:p>
          <a:p>
            <a:r>
              <a:rPr lang="tr-TR" dirty="0"/>
              <a:t>İhtiyarlık olmak üzere, birbirinden farklı beş gelişim döneminden geçer.</a:t>
            </a:r>
          </a:p>
        </p:txBody>
      </p:sp>
    </p:spTree>
    <p:extLst>
      <p:ext uri="{BB962C8B-B14F-4D97-AF65-F5344CB8AC3E}">
        <p14:creationId xmlns:p14="http://schemas.microsoft.com/office/powerpoint/2010/main" val="244976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83066171-EE5A-F3FF-71DD-870EFCF3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Ailenin Üzerine Düşen Görevler 1: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8CD844D-1FA7-18E3-5396-BDDB9C164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6173"/>
            <a:ext cx="10515600" cy="4351338"/>
          </a:xfrm>
        </p:spPr>
        <p:txBody>
          <a:bodyPr/>
          <a:lstStyle/>
          <a:p>
            <a:pPr>
              <a:buFont typeface="Arial" pitchFamily="34" charset="0"/>
              <a:buChar char="»"/>
              <a:defRPr/>
            </a:pPr>
            <a:r>
              <a:rPr lang="tr-TR" dirty="0"/>
              <a:t>Anne-babalar bu bunalımlı dönemin geçici olduğunu bilmelidirler.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Baskıcı ve katı tutumlardan uzak durun.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Evlatlarınıza karşı koşulsuz kabul ve sevgi gösterin,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Kuralları istişare ederek birlikte koyun ve uygulayın.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Onlara güvenin ve güven verin, onları önemseyin ve önemsediğinizi hâl diliyle gösterin.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Onlara değer verin ve değer verdiğinizi gösterin,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971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51A11F8-787A-5537-D4A7-0621D40F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Ailenin Üzerine Düşen Görevler 2: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310294C-2D2E-57C3-A46C-6F07AEE95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899"/>
            <a:ext cx="10515600" cy="4351338"/>
          </a:xfrm>
        </p:spPr>
        <p:txBody>
          <a:bodyPr/>
          <a:lstStyle/>
          <a:p>
            <a:r>
              <a:rPr lang="tr-TR" dirty="0"/>
              <a:t>Ergene yöneltilen farklı tutumlar, dengesizlik ve kararsızlık oluşturur.</a:t>
            </a:r>
          </a:p>
          <a:p>
            <a:r>
              <a:rPr lang="tr-TR" dirty="0"/>
              <a:t>Tutarlı olun; size olan güveni artacaktır. </a:t>
            </a:r>
          </a:p>
          <a:p>
            <a:r>
              <a:rPr lang="tr-TR" dirty="0"/>
              <a:t>Ergenin görüş ve düşüncelerini ne kadar saçma gelirse gelsin, hiçbir zaman tebessümle ya da alaylı bir ifade ile karşılamayın.</a:t>
            </a:r>
          </a:p>
          <a:p>
            <a:r>
              <a:rPr lang="tr-TR" dirty="0"/>
              <a:t>Kişiliğe değil, davranışa odaklanın.</a:t>
            </a:r>
          </a:p>
          <a:p>
            <a:r>
              <a:rPr lang="tr-TR" dirty="0"/>
              <a:t>Güç ve otorite savaşına girmeyin; zira o sizin evladınız.</a:t>
            </a:r>
          </a:p>
        </p:txBody>
      </p:sp>
    </p:spTree>
    <p:extLst>
      <p:ext uri="{BB962C8B-B14F-4D97-AF65-F5344CB8AC3E}">
        <p14:creationId xmlns:p14="http://schemas.microsoft.com/office/powerpoint/2010/main" val="52514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5B2A768-DBA9-28A5-5804-3BDD4CDFB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Ailenin Üzerine Düşen Görevler 3: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8B92E8E-548D-5BB6-015F-713ED4421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Ergeni başkalarının önünde eleştirmemeye, davranışlarını başkalarıyla kıyaslamamaya özellikle dikkat etmelidirler.</a:t>
            </a:r>
          </a:p>
          <a:p>
            <a:r>
              <a:rPr lang="tr-TR" dirty="0"/>
              <a:t>Ergenin artık bir çocuk olmadığı, sözle ve davranışla hatırlatarak, onun için gerekli olan destek ve güveni sağlamalıdırlar. </a:t>
            </a:r>
          </a:p>
          <a:p>
            <a:r>
              <a:rPr lang="tr-TR" dirty="0"/>
              <a:t> Hatalı davranışların olsa da sana kızabilirim; lakin seni «yargılamam, gururunu kırmam, anlamaya çalışırım» mesajını ona verin. </a:t>
            </a:r>
          </a:p>
          <a:p>
            <a:r>
              <a:rPr lang="tr-TR" dirty="0"/>
              <a:t> Ne kadar eleştirel yaklaşsa da size ihtiyacı var.</a:t>
            </a:r>
          </a:p>
        </p:txBody>
      </p:sp>
    </p:spTree>
    <p:extLst>
      <p:ext uri="{BB962C8B-B14F-4D97-AF65-F5344CB8AC3E}">
        <p14:creationId xmlns:p14="http://schemas.microsoft.com/office/powerpoint/2010/main" val="379997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9A52C773-347C-E9B0-DBCA-BF44BE96B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/>
              <a:t>Ailenin Üzerine Düşen Görevler 4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06CEA82-B5DD-946F-2CAD-147808421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Ergene birtakım görev ve sorumlulukların verilmesi gerekmektedir</a:t>
            </a:r>
          </a:p>
          <a:p>
            <a:r>
              <a:rPr lang="tr-TR" dirty="0"/>
              <a:t>Kendi gücünü kanıtlayacak bir girişimde bulummuşsa, bu faaliyetini sürdürebilmesi için kendisine cesaret verilmelidir. </a:t>
            </a:r>
          </a:p>
          <a:p>
            <a:r>
              <a:rPr lang="tr-TR" dirty="0"/>
              <a:t>Olumlu davranışları övülerek pekiştirilmelidir. </a:t>
            </a:r>
          </a:p>
          <a:p>
            <a:r>
              <a:rPr lang="tr-TR" dirty="0"/>
              <a:t>Anne baba arasındaki olumlu iletişim ve etkileşim çocuklarının da olumlu davranışlar içerisine girmesini sağlar.</a:t>
            </a:r>
          </a:p>
          <a:p>
            <a:r>
              <a:rPr lang="tr-TR" dirty="0"/>
              <a:t>Anlayışlı, olumlu ve yapıcı tutum takınmak çocukları ailelerine yakınlaştırır.</a:t>
            </a:r>
          </a:p>
          <a:p>
            <a:r>
              <a:rPr lang="tr-TR" dirty="0"/>
              <a:t>Sabır göstermek gereklidir. </a:t>
            </a:r>
          </a:p>
          <a:p>
            <a:r>
              <a:rPr lang="tr-TR" dirty="0"/>
              <a:t>Bu tutumların sergilenmesi, bireylerin olumlu kimlik geliştirmelerine çok önemli katkı sağlayacaktır.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7000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220A147-253C-AECB-7D0B-89F9A84CD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İcabet Ettiğiniz ve Dinlediğiniz İçin Teşekkürler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68EB455-1FFD-2287-08A0-C0ECF654C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Uzm. Psikolog Yusuf Çağrı Ceylan </a:t>
            </a:r>
          </a:p>
          <a:p>
            <a:pPr marL="0" indent="0">
              <a:buNone/>
            </a:pPr>
            <a:r>
              <a:rPr lang="tr-TR" dirty="0"/>
              <a:t>pskyusufcagriceylan.com</a:t>
            </a:r>
          </a:p>
        </p:txBody>
      </p:sp>
    </p:spTree>
    <p:extLst>
      <p:ext uri="{BB962C8B-B14F-4D97-AF65-F5344CB8AC3E}">
        <p14:creationId xmlns:p14="http://schemas.microsoft.com/office/powerpoint/2010/main" val="372029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DD39F3FA-2AAB-04CE-2E42-FABBBD45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dönemini tanımlayalım!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F314C81-B0FD-9653-A4D3-B09847831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Ergenlik, bireyin gelişim süreci içerisinde çocukluk döneminin bitişiyle beraber sözü edilen dönemin başlangıcından fizyolojik olarak erişkinliğe ulaşıncaya kadar geçen bir gelişim dönemidir</a:t>
            </a:r>
          </a:p>
          <a:p>
            <a:endParaRPr lang="tr-TR" dirty="0"/>
          </a:p>
        </p:txBody>
      </p:sp>
      <p:pic>
        <p:nvPicPr>
          <p:cNvPr id="2050" name="Picture 2" descr="C:\Users\PC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478" y="3244241"/>
            <a:ext cx="7778662" cy="3306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8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946AD51-1227-2B27-CDBA-F550D9B7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bir dönem bu ergenlik?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068BA40-9669-0D27-9039-7A7B9718D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Ergenlik dönemi, fiziksel ve duygusal süreçlerin yol açtığı cinsel ve psikososyal olgunlaşma ile başlayan ve bireyin bağımsızlığını, kimlik duygusunu ve sosyal üretkenliğini kazandığı zaman sona eren dönemdir.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1544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99322F83-DA19-BFB2-2E0C-4AA784744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Ergenlikte biyolojik gelişim: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F465A89-03EF-4100-756A-24BCC6F85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1557"/>
            <a:ext cx="10515600" cy="4351338"/>
          </a:xfrm>
        </p:spPr>
        <p:txBody>
          <a:bodyPr/>
          <a:lstStyle/>
          <a:p>
            <a:pPr marL="45720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tr-TR" sz="11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Kızlarda genellikle erkeklere göre daha erken başlar.</a:t>
            </a:r>
          </a:p>
          <a:p>
            <a:r>
              <a:rPr lang="tr-T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Ergenlik çağına özgü cinsel hormonlar salgılanır </a:t>
            </a:r>
            <a:r>
              <a:rPr lang="tr-TR" sz="20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(özellikle testosteron ve östrojen). </a:t>
            </a:r>
          </a:p>
          <a:p>
            <a:r>
              <a:rPr lang="tr-TR" sz="20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Bu hormonlar, cinsel özelliklerin gelişimini tetikler ve bedensel değişimleri başlatır. </a:t>
            </a:r>
            <a:endParaRPr lang="tr-TR" sz="2000" dirty="0">
              <a:effectLst/>
              <a:highlight>
                <a:srgbClr val="FFFFFF"/>
              </a:highlight>
            </a:endParaRPr>
          </a:p>
          <a:p>
            <a:r>
              <a:rPr lang="tr-T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Kemik ve kas yapıları gelişir, boy uzar.</a:t>
            </a:r>
            <a:endParaRPr lang="tr-TR" sz="20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Cinsiyete özgü </a:t>
            </a:r>
            <a:r>
              <a:rPr lang="tr-TR" sz="2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organlar büyür ve gelişir.</a:t>
            </a:r>
            <a:endParaRPr lang="tr-TR" sz="2000" dirty="0">
              <a:effectLst/>
              <a:highlight>
                <a:srgbClr val="FFFFFF"/>
              </a:highlight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Kızlarda adet dönemi başlar, erkeklerde sperm üretimi artar. </a:t>
            </a:r>
            <a:endParaRPr lang="tr-TR" sz="20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Erkeklerde ses kalınlaşır, kızlarda ise daha yüksek tonlarda kalabilir. </a:t>
            </a:r>
            <a:endParaRPr lang="tr-TR" sz="20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35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F3DAAF6D-0E51-1B71-77CB-229F3DD83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057"/>
            <a:ext cx="10515600" cy="1325563"/>
          </a:xfrm>
        </p:spPr>
        <p:txBody>
          <a:bodyPr/>
          <a:lstStyle/>
          <a:p>
            <a:r>
              <a:rPr lang="tr-TR" dirty="0"/>
              <a:t>Ergenlikte psikolojik gelişim: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14F25E7-F6D8-D2DF-7493-7863D8585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</a:t>
            </a:r>
            <a:r>
              <a:rPr lang="tr-TR" dirty="0" smtClean="0"/>
              <a:t>ilişsel </a:t>
            </a:r>
            <a:r>
              <a:rPr lang="tr-TR" dirty="0"/>
              <a:t>ve kimlik gelişimi ön plandadır. </a:t>
            </a:r>
          </a:p>
          <a:p>
            <a:r>
              <a:rPr lang="tr-TR" sz="18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Ergen birey kimlik arayışındadır.  </a:t>
            </a:r>
            <a:endParaRPr lang="tr-TR" sz="18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18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Kendini keşfetme süreci yaşanır, kişilik gelişimi hızlanır. </a:t>
            </a:r>
            <a:endParaRPr lang="tr-TR" sz="18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18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Hormonlardaki değişimler duygusal dalgalanmalara neden olabilir.</a:t>
            </a:r>
            <a:endParaRPr lang="tr-TR" sz="18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18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Öfke, üzüntü, heyecan gibi yoğun duygular sıkça yaşanabilir. </a:t>
            </a:r>
            <a:endParaRPr lang="tr-TR" sz="18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18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Ergenlikte bireyler bağımsızlık ve özgürlük arayışındadır.</a:t>
            </a:r>
            <a:endParaRPr lang="tr-TR" sz="18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tr-TR" sz="18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Ebeveynlerle çatışmalar sıklaşabilir, kendi kimliklerini bulmaya çalışırlar.</a:t>
            </a:r>
            <a:endParaRPr lang="tr-TR" sz="1800" kern="100" dirty="0">
              <a:solidFill>
                <a:srgbClr val="0D0D0D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918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6000" dirty="0"/>
              <a:t>Ergenliğin Aşamaları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tr-TR" dirty="0"/>
              <a:t>Erken Ergenlik: </a:t>
            </a:r>
          </a:p>
          <a:p>
            <a:pPr>
              <a:buFont typeface="Arial" pitchFamily="34" charset="0"/>
              <a:buChar char="»"/>
              <a:defRPr/>
            </a:pPr>
            <a:r>
              <a:rPr lang="tr-TR" dirty="0"/>
              <a:t>12-14 yaş arasındaki dönemdir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/>
              <a:t>2. Orta Ergenlik: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15-18 yaşlar arasındaki dönemdir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/>
              <a:t>3. Geç Ergenlik: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18-25 yaşlarını kapsar.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tr-TR" dirty="0"/>
              <a:t>Ergenliğin başlama süresi ırk, iklim ve beslenme koşulları gibi değişik faktörlere bağlı olarak değişebilmektedir. </a:t>
            </a:r>
          </a:p>
          <a:p>
            <a:pPr>
              <a:buFont typeface="Arial" pitchFamily="34" charset="0"/>
              <a:buChar char="»"/>
              <a:defRPr/>
            </a:pPr>
            <a:r>
              <a:rPr lang="tr-TR" altLang="tr-TR" dirty="0">
                <a:solidFill>
                  <a:schemeClr val="tx1"/>
                </a:solidFill>
              </a:rPr>
              <a:t>Biyolojik, sosyal, duygusal, bilişsel gelişimleri birbirinden farklı hızlarla seyretmektedir.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tr-TR" dirty="0"/>
              <a:t>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6AD5E07-8F34-F909-9275-A3B0A0EC6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Erken ergenlik dönemi temel özellikleri: (12-14 yaş)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4504636-B0BC-305B-12C0-9A6EDCA24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1" y="1637733"/>
            <a:ext cx="11831783" cy="4879975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ızlı gelişen fiziki ve davranış temelli değişiklikler gözlemlenir.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dönemde ergenlerin en büyük uğraşları, bedenleridir.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insiyet özellikleri gelişir ve bu gelişim gencin, toplum içindeki cinsiyet rolünü edinmesine öncülük eder.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dönemde yakın arkadaşlıklar önem kazanmaya başlar ve genellikle aynı cinsiyette arkadaş tercih edilir.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Bireyin dahil olduğu arkadaş grupları, ergenin ilgi alanlarını ve giyimini etkiler.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Erken ergenlik döneminde bilişsel gelişimde de önemli değişiklikler olmaktadır.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Soyut düşünce gelişimiyle birlikte ergenlerde, felsefe, din, politika, ölüm gibi kavramlar üzerinde daha fazla konuşma ve düşünme başlar.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Zaman kavramının farkına varmaya, gelecekle ilgili kaygılar duymaya, kendi ölümlülüğünü fark etmeye başlarlar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dönemin genel özelliği: daha karmaşık, zıt tavırlar, şiddetli ve fevri tepkilerle karakterizedir. 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endParaRPr lang="tr-T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endParaRPr lang="tr-T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311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C87F49F8-8209-2F19-D2A4-258A6BEB0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 Ergenlik Dönemi Temel Özellikleri: (15-18 yaş)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95E8C8C-6338-1A53-AB51-5D6440DD1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73" y="1612681"/>
            <a:ext cx="11914909" cy="4921539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Anne-babadan ayrışma, bireyselleşme ve ebeveynlerine özerkliğini kabul ettirme çabaları yoğundur.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yaşlarda duygusal yatırım aileden çok arkadaşlara ve özellikle de karşı cinse yapılır.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Bireyselleşme ve istekler sebebiyle aileyle sık sık çatışmalar yaşanır.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Arkadaş ilişkilerine bağlı değerlendirmeler bu dönemde ergen için kaygı sebebi olabilir.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Dönem, bir çelişkiler dönemidir. Yalnızlıktan duyulan hazzın yanı sıra bir gruba katılma özlemi, yetişkini hor görme ama ona dayanma; endişe ve umutsuzluğa karşın geleceğe coşkuyla yöneliş bu çelişkilerin en belirginleridir.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Ergenlikte, duyguların şiddet kazandığı görülür. Bunlar: sinirlilik, öfke, bağırma, her şeye karşı gelme gibi özelliklerdir.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ağlık durumu, zeka düzeyi, cinsiyet, okul başarısı ve sosyal kabul düzeyi ergenin duygusal tepkilerini etkileyen başlıca faktörlerdir.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Çevresinin istediği gibi davranmak ve duygularını gizlemek, ergen birey için içine kapanma sebebidir.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»"/>
              <a:tabLst>
                <a:tab pos="457200" algn="l"/>
              </a:tabLst>
            </a:pPr>
            <a:r>
              <a:rPr lang="tr-T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tr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osyal grup tarafından hoş karşılanmayan korku, öfke ve kıskançlık gibi duygular ergen tarafından baskılanır, gizlenir. </a:t>
            </a:r>
          </a:p>
        </p:txBody>
      </p:sp>
    </p:spTree>
    <p:extLst>
      <p:ext uri="{BB962C8B-B14F-4D97-AF65-F5344CB8AC3E}">
        <p14:creationId xmlns:p14="http://schemas.microsoft.com/office/powerpoint/2010/main" val="3107285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1851</TotalTime>
  <Words>1459</Words>
  <Application>Microsoft Office PowerPoint</Application>
  <PresentationFormat>Özel</PresentationFormat>
  <Paragraphs>177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Office Teması</vt:lpstr>
      <vt:lpstr>ERGENLİK DÖNEMİ ÖZELLİKLERİ VE EBEVEYN YAKLAŞIMLARI </vt:lpstr>
      <vt:lpstr>İnsanın Gelişim Evreleri </vt:lpstr>
      <vt:lpstr>Ergenlik dönemini tanımlayalım!</vt:lpstr>
      <vt:lpstr>Nasıl bir dönem bu ergenlik?</vt:lpstr>
      <vt:lpstr>Ergenlikte biyolojik gelişim:</vt:lpstr>
      <vt:lpstr>Ergenlikte psikolojik gelişim:</vt:lpstr>
      <vt:lpstr>Ergenliğin Aşamaları</vt:lpstr>
      <vt:lpstr>Erken ergenlik dönemi temel özellikleri: (12-14 yaş)</vt:lpstr>
      <vt:lpstr>Orta Ergenlik Dönemi Temel Özellikleri: (15-18 yaş) </vt:lpstr>
      <vt:lpstr>Geç Ergenlik Dönemi: (18-25)</vt:lpstr>
      <vt:lpstr>Kimlik Gelişimi</vt:lpstr>
      <vt:lpstr>Benlik Saygısı Hakkında Bir Araştırma</vt:lpstr>
      <vt:lpstr>Ergenlik Döneminde Özerklik</vt:lpstr>
      <vt:lpstr>Akran ilişkileri:</vt:lpstr>
      <vt:lpstr>Aile Şikâyetleri 1:</vt:lpstr>
      <vt:lpstr>Aile Şikâyetleri 2:</vt:lpstr>
      <vt:lpstr>Ergen Birey Şikâyetleri 1:</vt:lpstr>
      <vt:lpstr>Ergen Birey Şikâyetleri 2:</vt:lpstr>
      <vt:lpstr>Çocuklukta rüzgâr eken, Ergenlikte Fırtına Biçer:</vt:lpstr>
      <vt:lpstr>Ailenin Üzerine Düşen Görevler 1:</vt:lpstr>
      <vt:lpstr>Ailenin Üzerine Düşen Görevler 2:</vt:lpstr>
      <vt:lpstr>Ailenin Üzerine Düşen Görevler 3:</vt:lpstr>
      <vt:lpstr>Ailenin Üzerine Düşen Görevler 4 </vt:lpstr>
      <vt:lpstr>İcabet Ettiğiniz ve Dinlediğiniz İçin Teşekkürler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ERGENLİK</dc:title>
  <dc:creator>ram</dc:creator>
  <cp:lastModifiedBy>PC</cp:lastModifiedBy>
  <cp:revision>36</cp:revision>
  <dcterms:created xsi:type="dcterms:W3CDTF">2024-04-17T11:16:54Z</dcterms:created>
  <dcterms:modified xsi:type="dcterms:W3CDTF">2024-05-02T07:23:08Z</dcterms:modified>
</cp:coreProperties>
</file>