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audio2.wav" ContentType="audio/x-wav"/>
  <Override PartName="/ppt/media/audio3.wav" ContentType="audio/x-wav"/>
  <Override PartName="/ppt/media/audio4.wav" ContentType="audio/x-wav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audio5.wav" ContentType="audio/x-wav"/>
  <Override PartName="/ppt/notesSlides/notesSlide4.xml" ContentType="application/vnd.openxmlformats-officedocument.presentationml.notesSlide+xml"/>
  <Override PartName="/ppt/media/audio6.wav" ContentType="audio/x-wav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media/audio8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0"/>
  </p:notesMasterIdLst>
  <p:sldIdLst>
    <p:sldId id="256" r:id="rId3"/>
    <p:sldId id="278" r:id="rId4"/>
    <p:sldId id="378" r:id="rId5"/>
    <p:sldId id="390" r:id="rId6"/>
    <p:sldId id="257" r:id="rId7"/>
    <p:sldId id="398" r:id="rId8"/>
    <p:sldId id="399" r:id="rId9"/>
    <p:sldId id="258" r:id="rId10"/>
    <p:sldId id="259" r:id="rId11"/>
    <p:sldId id="379" r:id="rId12"/>
    <p:sldId id="381" r:id="rId13"/>
    <p:sldId id="260" r:id="rId14"/>
    <p:sldId id="277" r:id="rId15"/>
    <p:sldId id="273" r:id="rId16"/>
    <p:sldId id="265" r:id="rId17"/>
    <p:sldId id="274" r:id="rId18"/>
    <p:sldId id="275" r:id="rId19"/>
    <p:sldId id="276" r:id="rId20"/>
    <p:sldId id="271" r:id="rId21"/>
    <p:sldId id="269" r:id="rId22"/>
    <p:sldId id="384" r:id="rId23"/>
    <p:sldId id="369" r:id="rId24"/>
    <p:sldId id="270" r:id="rId25"/>
    <p:sldId id="272" r:id="rId26"/>
    <p:sldId id="400" r:id="rId27"/>
    <p:sldId id="261" r:id="rId28"/>
    <p:sldId id="397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>
      <p:cViewPr varScale="1">
        <p:scale>
          <a:sx n="87" d="100"/>
          <a:sy n="87" d="100"/>
        </p:scale>
        <p:origin x="-13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0C0FE-EFDF-49C0-8ED9-9F31B0EB799D}" type="datetimeFigureOut">
              <a:rPr lang="tr-TR" smtClean="0"/>
              <a:t>6.01.2023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F0C24-C90B-4AEF-8178-98F55EB5FC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856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xmlns="" id="{2D222898-362B-41DB-8EC8-AA74EBF6CD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D461ABD-CBC8-4BF2-8091-AA5C46394829}" type="slidenum">
              <a:rPr lang="tr-TR" altLang="tr-TR">
                <a:latin typeface="Arial" panose="020B0604020202020204" pitchFamily="34" charset="0"/>
              </a:rPr>
              <a:pPr eaLnBrk="1" hangingPunct="1"/>
              <a:t>3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xmlns="" id="{E346F993-1D73-49CE-B22B-21A6180FA5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>
            <a:extLst>
              <a:ext uri="{FF2B5EF4-FFF2-40B4-BE49-F238E27FC236}">
                <a16:creationId xmlns:a16="http://schemas.microsoft.com/office/drawing/2014/main" xmlns="" id="{4FD2D8A9-CEB7-49FC-AC47-C16FBFC424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xmlns="" id="{A617B358-CEAC-4FCC-9003-CC5754DA1A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300E943-0C48-4D17-B12A-FFDF3BF6F946}" type="slidenum">
              <a:rPr lang="tr-TR" altLang="tr-TR">
                <a:latin typeface="Arial" panose="020B0604020202020204" pitchFamily="34" charset="0"/>
              </a:rPr>
              <a:pPr eaLnBrk="1" hangingPunct="1"/>
              <a:t>4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xmlns="" id="{577431B2-58FB-44A5-AC33-7359334F4D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xmlns="" id="{A72DCD63-E4C2-48EE-9D23-9081F11EF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>
            <a:extLst>
              <a:ext uri="{FF2B5EF4-FFF2-40B4-BE49-F238E27FC236}">
                <a16:creationId xmlns:a16="http://schemas.microsoft.com/office/drawing/2014/main" xmlns="" id="{60A1FCAB-07A9-4652-9038-5FE3A767E5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275C7DE-172B-4C00-9D27-B0477AA9CA81}" type="slidenum">
              <a:rPr lang="tr-TR" altLang="tr-TR">
                <a:latin typeface="Arial" panose="020B0604020202020204" pitchFamily="34" charset="0"/>
              </a:rPr>
              <a:pPr eaLnBrk="1" hangingPunct="1"/>
              <a:t>6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40291" name="Rectangle 2">
            <a:extLst>
              <a:ext uri="{FF2B5EF4-FFF2-40B4-BE49-F238E27FC236}">
                <a16:creationId xmlns:a16="http://schemas.microsoft.com/office/drawing/2014/main" xmlns="" id="{1EB6C67D-E9FF-4B87-A4A6-D0364E5FF2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>
            <a:extLst>
              <a:ext uri="{FF2B5EF4-FFF2-40B4-BE49-F238E27FC236}">
                <a16:creationId xmlns:a16="http://schemas.microsoft.com/office/drawing/2014/main" xmlns="" id="{C5B917F5-C087-4C92-9C47-03ADA50EC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28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>
            <a:extLst>
              <a:ext uri="{FF2B5EF4-FFF2-40B4-BE49-F238E27FC236}">
                <a16:creationId xmlns:a16="http://schemas.microsoft.com/office/drawing/2014/main" xmlns="" id="{D69978CB-D23B-48D6-95C0-9424918A28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CC2FB65-9BED-48F5-935D-70B4E49DC18A}" type="slidenum">
              <a:rPr lang="tr-TR" altLang="tr-TR">
                <a:latin typeface="Arial" panose="020B0604020202020204" pitchFamily="34" charset="0"/>
              </a:rPr>
              <a:pPr eaLnBrk="1" hangingPunct="1"/>
              <a:t>7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xmlns="" id="{12F814B7-501E-4B24-8313-5451EFD14D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xmlns="" id="{758CBF30-2D3E-4B92-BA02-83E8BDA05A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662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xmlns="" id="{6F406745-B367-44B7-9DB2-E9E15B59D2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DA7A879-B358-484F-9C64-11AB700106E0}" type="slidenum">
              <a:rPr lang="tr-TR" altLang="tr-TR">
                <a:latin typeface="Arial" panose="020B0604020202020204" pitchFamily="34" charset="0"/>
              </a:rPr>
              <a:pPr eaLnBrk="1" hangingPunct="1"/>
              <a:t>10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xmlns="" id="{283B0D3A-B528-4EE5-8BBE-ED77D5771F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xmlns="" id="{0FE1D1A3-2549-497E-B132-02903BA65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>
            <a:extLst>
              <a:ext uri="{FF2B5EF4-FFF2-40B4-BE49-F238E27FC236}">
                <a16:creationId xmlns:a16="http://schemas.microsoft.com/office/drawing/2014/main" xmlns="" id="{2EFD17D5-2445-466A-9EB6-6CB93B860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44FC89B-E560-4910-BC32-67FFE8C9F6E6}" type="slidenum">
              <a:rPr lang="tr-TR" altLang="tr-TR">
                <a:latin typeface="Arial" panose="020B0604020202020204" pitchFamily="34" charset="0"/>
              </a:rPr>
              <a:pPr eaLnBrk="1" hangingPunct="1"/>
              <a:t>11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xmlns="" id="{125C06EF-D278-43A2-BFD8-5603E26481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xmlns="" id="{F1006A6B-36A5-4669-A02C-99AE40C13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>
            <a:extLst>
              <a:ext uri="{FF2B5EF4-FFF2-40B4-BE49-F238E27FC236}">
                <a16:creationId xmlns:a16="http://schemas.microsoft.com/office/drawing/2014/main" xmlns="" id="{60A1FCAB-07A9-4652-9038-5FE3A767E5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275C7DE-172B-4C00-9D27-B0477AA9CA81}" type="slidenum">
              <a:rPr lang="tr-TR" altLang="tr-TR">
                <a:latin typeface="Arial" panose="020B0604020202020204" pitchFamily="34" charset="0"/>
              </a:rPr>
              <a:pPr eaLnBrk="1" hangingPunct="1"/>
              <a:t>21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40291" name="Rectangle 2">
            <a:extLst>
              <a:ext uri="{FF2B5EF4-FFF2-40B4-BE49-F238E27FC236}">
                <a16:creationId xmlns:a16="http://schemas.microsoft.com/office/drawing/2014/main" xmlns="" id="{1EB6C67D-E9FF-4B87-A4A6-D0364E5FF2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>
            <a:extLst>
              <a:ext uri="{FF2B5EF4-FFF2-40B4-BE49-F238E27FC236}">
                <a16:creationId xmlns:a16="http://schemas.microsoft.com/office/drawing/2014/main" xmlns="" id="{C5B917F5-C087-4C92-9C47-03ADA50EC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704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>
            <a:extLst>
              <a:ext uri="{FF2B5EF4-FFF2-40B4-BE49-F238E27FC236}">
                <a16:creationId xmlns:a16="http://schemas.microsoft.com/office/drawing/2014/main" xmlns="" id="{D69978CB-D23B-48D6-95C0-9424918A28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CC2FB65-9BED-48F5-935D-70B4E49DC18A}" type="slidenum">
              <a:rPr lang="tr-TR" altLang="tr-TR">
                <a:latin typeface="Arial" panose="020B0604020202020204" pitchFamily="34" charset="0"/>
              </a:rPr>
              <a:pPr eaLnBrk="1" hangingPunct="1"/>
              <a:t>22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:a16="http://schemas.microsoft.com/office/drawing/2014/main" xmlns="" id="{12F814B7-501E-4B24-8313-5451EFD14D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>
            <a:extLst>
              <a:ext uri="{FF2B5EF4-FFF2-40B4-BE49-F238E27FC236}">
                <a16:creationId xmlns:a16="http://schemas.microsoft.com/office/drawing/2014/main" xmlns="" id="{758CBF30-2D3E-4B92-BA02-83E8BDA05A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295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>
            <a:extLst>
              <a:ext uri="{FF2B5EF4-FFF2-40B4-BE49-F238E27FC236}">
                <a16:creationId xmlns:a16="http://schemas.microsoft.com/office/drawing/2014/main" xmlns="" id="{C908925A-2C35-4ABC-A154-ADA342A01E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C68D4B0-07D1-4848-B8B5-70521C57A1D0}" type="slidenum">
              <a:rPr lang="tr-TR" altLang="tr-TR">
                <a:latin typeface="Arial" panose="020B0604020202020204" pitchFamily="34" charset="0"/>
              </a:rPr>
              <a:pPr eaLnBrk="1" hangingPunct="1"/>
              <a:t>27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50531" name="Rectangle 2">
            <a:extLst>
              <a:ext uri="{FF2B5EF4-FFF2-40B4-BE49-F238E27FC236}">
                <a16:creationId xmlns:a16="http://schemas.microsoft.com/office/drawing/2014/main" xmlns="" id="{E52BA1A5-9719-4808-99BF-3DDCDB1835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>
            <a:extLst>
              <a:ext uri="{FF2B5EF4-FFF2-40B4-BE49-F238E27FC236}">
                <a16:creationId xmlns:a16="http://schemas.microsoft.com/office/drawing/2014/main" xmlns="" id="{006E4AF0-D94F-4CF8-9D4C-017DFC117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xmlns="" id="{4043A8C2-51AC-4F95-B4D6-96DF822BCB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Selcuk-solak@hotmail.com</a:t>
            </a:r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xmlns="" id="{D4EFA9E3-BC7A-4012-BDB3-E69AA54588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ÖZEL EĞİTİM SEMİNERİ</a:t>
            </a:r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xmlns="" id="{EA3449E7-8F66-48B2-B04C-A474DE3EAEF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13/05/2008</a:t>
            </a:r>
          </a:p>
        </p:txBody>
      </p:sp>
    </p:spTree>
    <p:extLst>
      <p:ext uri="{BB962C8B-B14F-4D97-AF65-F5344CB8AC3E}">
        <p14:creationId xmlns:p14="http://schemas.microsoft.com/office/powerpoint/2010/main" val="27358458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Asılın başlık stili için tıklatın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tr-TR" altLang="tr-TR" noProof="0" smtClean="0"/>
              <a:t>Asılın alt başlık stili için tıklatın</a:t>
            </a:r>
          </a:p>
        </p:txBody>
      </p:sp>
      <p:grpSp>
        <p:nvGrpSpPr>
          <p:cNvPr id="37892" name="Group 1028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7893" name="Rectangle 1029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7894" name="Rectangle 1030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7895" name="Group 1031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37896" name="Rectangle 1032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7897" name="Rectangle 1033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7898" name="Group 1034"/>
          <p:cNvGrpSpPr>
            <a:grpSpLocks/>
          </p:cNvGrpSpPr>
          <p:nvPr/>
        </p:nvGrpSpPr>
        <p:grpSpPr bwMode="auto">
          <a:xfrm>
            <a:off x="412750" y="6308725"/>
            <a:ext cx="8731250" cy="288925"/>
            <a:chOff x="260" y="4080"/>
            <a:chExt cx="5472" cy="144"/>
          </a:xfrm>
        </p:grpSpPr>
        <p:sp>
          <p:nvSpPr>
            <p:cNvPr id="37899" name="Rectangle 1035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7900" name="Rectangle 1036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7901" name="Group 1037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37902" name="Rectangle 1038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7903" name="Rectangle 1039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sp>
        <p:nvSpPr>
          <p:cNvPr id="37904" name="Rectangle 104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37905" name="Rectangle 1041"/>
          <p:cNvSpPr>
            <a:spLocks noGrp="1" noChangeArrowheads="1"/>
          </p:cNvSpPr>
          <p:nvPr>
            <p:ph type="ftr" sz="quarter" idx="3"/>
          </p:nvPr>
        </p:nvSpPr>
        <p:spPr>
          <a:xfrm>
            <a:off x="1476375" y="6597650"/>
            <a:ext cx="5256213" cy="2603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  </a:t>
            </a:r>
          </a:p>
        </p:txBody>
      </p:sp>
      <p:sp>
        <p:nvSpPr>
          <p:cNvPr id="37906" name="Rectangle 104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3AEA8A1-3112-4430-8065-AD1041CC48E7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894358"/>
      </p:ext>
    </p:extLst>
  </p:cSld>
  <p:clrMapOvr>
    <a:masterClrMapping/>
  </p:clrMapOvr>
  <p:transition spd="med"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build="p" autoUpdateAnimBg="0" advAuto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378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23137-AE19-4215-B694-D7E9D777D78C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509039"/>
      </p:ext>
    </p:extLst>
  </p:cSld>
  <p:clrMapOvr>
    <a:masterClrMapping/>
  </p:clrMapOvr>
  <p:transition spd="med" advClick="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3DC849-9841-4A04-AD5B-258D0F0112C6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253762"/>
      </p:ext>
    </p:extLst>
  </p:cSld>
  <p:clrMapOvr>
    <a:masterClrMapping/>
  </p:clrMapOvr>
  <p:transition spd="med" advClick="0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35B6C-0253-49DD-8199-7B60A531BAD4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149966"/>
      </p:ext>
    </p:extLst>
  </p:cSld>
  <p:clrMapOvr>
    <a:masterClrMapping/>
  </p:clrMapOvr>
  <p:transition spd="med" advClick="0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3257C-67A0-44D3-926E-B55622B78031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488079"/>
      </p:ext>
    </p:extLst>
  </p:cSld>
  <p:clrMapOvr>
    <a:masterClrMapping/>
  </p:clrMapOvr>
  <p:transition spd="med" advClick="0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A2ADF-78F2-4F03-A5BE-68EDD45CDC73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83963"/>
      </p:ext>
    </p:extLst>
  </p:cSld>
  <p:clrMapOvr>
    <a:masterClrMapping/>
  </p:clrMapOvr>
  <p:transition spd="med" advClick="0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052AB-BEAE-4E9B-B334-63B708040D9C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948664"/>
      </p:ext>
    </p:extLst>
  </p:cSld>
  <p:clrMapOvr>
    <a:masterClrMapping/>
  </p:clrMapOvr>
  <p:transition spd="med" advClick="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971F-86F0-41A2-AC60-8862305619ED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07191"/>
      </p:ext>
    </p:extLst>
  </p:cSld>
  <p:clrMapOvr>
    <a:masterClrMapping/>
  </p:clrMapOvr>
  <p:transition spd="med" advClick="0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50C69-AC07-4C33-8218-146FE036AC18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617033"/>
      </p:ext>
    </p:extLst>
  </p:cSld>
  <p:clrMapOvr>
    <a:masterClrMapping/>
  </p:clrMapOvr>
  <p:transition spd="med" advClick="0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63F86-FC5D-499A-BAA3-0D73CC6C862B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450240"/>
      </p:ext>
    </p:extLst>
  </p:cSld>
  <p:clrMapOvr>
    <a:masterClrMapping/>
  </p:clrMapOvr>
  <p:transition spd="med" advClick="0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CFBDA-986C-4C07-A3AC-E01AEC25ACD5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7409"/>
      </p:ext>
    </p:extLst>
  </p:cSld>
  <p:clrMapOvr>
    <a:masterClrMapping/>
  </p:clrMapOvr>
  <p:transition spd="med" advClick="0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4331426-92EC-4135-9D11-64870CAE8078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21780"/>
      </p:ext>
    </p:extLst>
  </p:cSld>
  <p:clrMapOvr>
    <a:masterClrMapping/>
  </p:clrMapOvr>
  <p:transition spd="med" advClick="0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85800" y="36957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6957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1B0526-2537-4E0B-9391-1718B6DC7B26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316521"/>
      </p:ext>
    </p:extLst>
  </p:cSld>
  <p:clrMapOvr>
    <a:masterClrMapping/>
  </p:clrMapOvr>
  <p:transition spd="med" advClick="0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007A981-BC8A-4CB7-AD4E-C4E962F2C652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476467"/>
      </p:ext>
    </p:extLst>
  </p:cSld>
  <p:clrMapOvr>
    <a:masterClrMapping/>
  </p:clrMapOvr>
  <p:transition spd="med" advClick="0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Başlık, Metin Üzerind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half" idx="3"/>
          </p:nvPr>
        </p:nvSpPr>
        <p:spPr>
          <a:xfrm>
            <a:off x="685800" y="3695700"/>
            <a:ext cx="77724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CC9F99C-6D4B-4EFD-AEE4-1722F1CCE01B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372536"/>
      </p:ext>
    </p:extLst>
  </p:cSld>
  <p:clrMapOvr>
    <a:masterClrMapping/>
  </p:clrMapOvr>
  <p:transition spd="med" advClick="0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77724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800" y="3695700"/>
            <a:ext cx="77724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27990BB-D78F-4115-AC84-53A44C835F16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935619"/>
      </p:ext>
    </p:extLst>
  </p:cSld>
  <p:clrMapOvr>
    <a:masterClrMapping/>
  </p:clrMapOvr>
  <p:transition spd="med" advClick="0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3810000" cy="22479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B4C502-FF9A-4455-8F6E-6508DAF1AF2A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755458"/>
      </p:ext>
    </p:extLst>
  </p:cSld>
  <p:clrMapOvr>
    <a:masterClrMapping/>
  </p:clrMapOvr>
  <p:transition spd="med" advClick="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  <p:sndAc>
      <p:stSnd>
        <p:snd r:embed="rId1" name="chimes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381000" y="381000"/>
            <a:ext cx="8077200" cy="55626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7926B1-2F12-48C4-A7C6-2236CA934CB6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355142"/>
      </p:ext>
    </p:extLst>
  </p:cSld>
  <p:clrMapOvr>
    <a:masterClrMapping/>
  </p:clrMapOvr>
  <p:transition spd="med" advClick="0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001000" cy="838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Küçük Resim Yer Tutucusu 3"/>
          <p:cNvSpPr>
            <a:spLocks noGrp="1"/>
          </p:cNvSpPr>
          <p:nvPr>
            <p:ph type="clipArt"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381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476375" y="5949950"/>
            <a:ext cx="5327650" cy="719138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0150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7F448B-9B1E-4121-B92E-F0E2177870BE}" type="slidenum">
              <a:rPr lang="tr-TR" altLang="tr-TR">
                <a:solidFill>
                  <a:srgbClr val="808080"/>
                </a:solidFill>
              </a:rPr>
              <a:pPr/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364588"/>
      </p:ext>
    </p:extLst>
  </p:cSld>
  <p:clrMapOvr>
    <a:masterClrMapping/>
  </p:clrMapOvr>
  <p:transition spd="med" advClick="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E7A548-55FF-46A0-B1F4-5A934823C9F3}" type="datetimeFigureOut">
              <a:rPr lang="tr-TR" smtClean="0"/>
              <a:pPr/>
              <a:t>6.01.2023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B5D70CC-EF23-4E5E-9210-4D416C8FE02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dissolve/>
    <p:sndAc>
      <p:stSnd>
        <p:snd r:embed="rId14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Asılın başlık stili için tıklatın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Asılın metin stilleri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6868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368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6375" y="5949950"/>
            <a:ext cx="532765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808080"/>
                </a:solidFill>
              </a:rPr>
              <a:t>yavuzyilmaz25@mynet.com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808080"/>
              </a:solidFill>
            </a:endParaRPr>
          </a:p>
        </p:txBody>
      </p:sp>
      <p:sp>
        <p:nvSpPr>
          <p:cNvPr id="368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8716F3-3A5D-487F-8EFD-714CE72C5F01}" type="slidenum">
              <a:rPr lang="tr-TR" altLang="tr-TR">
                <a:solidFill>
                  <a:srgbClr val="80808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808080"/>
              </a:solidFill>
            </a:endParaRPr>
          </a:p>
        </p:txBody>
      </p:sp>
      <p:grpSp>
        <p:nvGrpSpPr>
          <p:cNvPr id="36871" name="Group 1031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36872" name="Rectangle 1032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6873" name="Rectangle 1033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6874" name="Group 1034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36875" name="Rectangle 1035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6876" name="Rectangle 1036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6877" name="Group 1037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36878" name="Rectangle 1038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6879" name="Rectangle 1039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6880" name="Group 1040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36881" name="Rectangle 1041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6882" name="Rectangle 1042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6883" name="Group 1043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36884" name="Rectangle 104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36885" name="Rectangle 1045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tr-TR" sz="12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30145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</p:sldLayoutIdLst>
  <p:transition spd="med"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5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338381"/>
            <a:ext cx="6400800" cy="3668418"/>
          </a:xfrm>
        </p:spPr>
        <p:txBody>
          <a:bodyPr>
            <a:normAutofit fontScale="70000" lnSpcReduction="20000"/>
          </a:bodyPr>
          <a:lstStyle/>
          <a:p>
            <a:endParaRPr lang="tr-TR" dirty="0">
              <a:latin typeface="Monotype Corsiva" pitchFamily="66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endParaRPr lang="tr-TR" dirty="0">
              <a:latin typeface="Comic Sans MS" pitchFamily="66" charset="0"/>
            </a:endParaRPr>
          </a:p>
          <a:p>
            <a:r>
              <a:rPr lang="tr-TR" sz="4000" dirty="0">
                <a:latin typeface="Comic Sans MS" pitchFamily="66" charset="0"/>
              </a:rPr>
              <a:t>AİLE TUTUMLARI SEMİNERİNE HOŞ GELDİNİZ </a:t>
            </a:r>
            <a:r>
              <a:rPr lang="tr-TR" sz="7000" dirty="0">
                <a:latin typeface="Comic Sans MS" pitchFamily="66" charset="0"/>
                <a:sym typeface="Wingdings" pitchFamily="2" charset="2"/>
              </a:rPr>
              <a:t></a:t>
            </a:r>
            <a:endParaRPr lang="tr-TR" sz="4000" dirty="0">
              <a:latin typeface="Monotype Corsiva" pitchFamily="66" charset="0"/>
            </a:endParaRPr>
          </a:p>
          <a:p>
            <a:endParaRPr lang="tr-TR" sz="4000" dirty="0">
              <a:latin typeface="Monotype Corsiva" pitchFamily="66" charset="0"/>
            </a:endParaRPr>
          </a:p>
          <a:p>
            <a:r>
              <a:rPr lang="tr-TR" sz="3600" dirty="0">
                <a:latin typeface="Monotype Corsiva" pitchFamily="66" charset="0"/>
              </a:rPr>
              <a:t>Selçuk Solak</a:t>
            </a:r>
          </a:p>
          <a:p>
            <a:r>
              <a:rPr lang="tr-TR" sz="3600" dirty="0">
                <a:latin typeface="Monotype Corsiva" pitchFamily="66" charset="0"/>
              </a:rPr>
              <a:t>Psikolojik Danışman ve Rehber Öğretmen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771800" y="1518388"/>
            <a:ext cx="5796136" cy="147002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SİNCAN REHBERLİK VE ARAŞTIRMA MERKEZİ </a:t>
            </a:r>
            <a:br>
              <a:rPr lang="tr-TR" sz="2800" dirty="0" smtClean="0"/>
            </a:br>
            <a:r>
              <a:rPr lang="tr-TR" sz="2800" dirty="0" smtClean="0"/>
              <a:t>OKUL REHBERLİK BÖLÜMÜ</a:t>
            </a:r>
            <a:endParaRPr lang="tr-TR" sz="2800" dirty="0"/>
          </a:p>
        </p:txBody>
      </p:sp>
      <p:pic>
        <p:nvPicPr>
          <p:cNvPr id="1026" name="Picture 2" descr="C:\Users\Emine\Downloads\images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2444552" cy="165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>
            <a:extLst>
              <a:ext uri="{FF2B5EF4-FFF2-40B4-BE49-F238E27FC236}">
                <a16:creationId xmlns:a16="http://schemas.microsoft.com/office/drawing/2014/main" xmlns="" id="{66E6B1F8-5382-46BF-8853-309EE3D85A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Selcuk-solak@hotmail.com</a:t>
            </a:r>
          </a:p>
        </p:txBody>
      </p:sp>
      <p:sp>
        <p:nvSpPr>
          <p:cNvPr id="5" name="5 Veri Yer Tutucusu">
            <a:extLst>
              <a:ext uri="{FF2B5EF4-FFF2-40B4-BE49-F238E27FC236}">
                <a16:creationId xmlns:a16="http://schemas.microsoft.com/office/drawing/2014/main" xmlns="" id="{347CA9FA-8CC3-4518-811E-9952A1AE59E1}"/>
              </a:ext>
            </a:extLst>
          </p:cNvPr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13/05/2008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xmlns="" id="{9E76F360-2A21-4110-92B3-33437391C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>
                <a:solidFill>
                  <a:srgbClr val="FF0000"/>
                </a:solidFill>
                <a:latin typeface="Bradley Hand ITC" pitchFamily="66" charset="0"/>
              </a:rPr>
              <a:t>TUTUMLARIMIZ…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xmlns="" id="{7C6B98B4-297A-43F0-AFC1-416513919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2786063"/>
            <a:ext cx="8229600" cy="2630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dirty="0">
                <a:solidFill>
                  <a:srgbClr val="0070C0"/>
                </a:solidFill>
                <a:latin typeface="Bradley Hand ITC" pitchFamily="66" charset="0"/>
              </a:rPr>
              <a:t>ÇOCUKLARIMIZIN EĞİTİMİNDE EBEVEYNLERİMİZDEN  GÖRDÜKLERİMİZ BİZLERİ NE KADAR ETKİLİYOR.?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>
                <a:solidFill>
                  <a:srgbClr val="0070C0"/>
                </a:solidFill>
                <a:latin typeface="Bradley Hand ITC" pitchFamily="66" charset="0"/>
              </a:rPr>
              <a:t>YADA DENEME YANILMA YÖNTEMLERİ…</a:t>
            </a:r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bilgi Yer Tutucusu">
            <a:extLst>
              <a:ext uri="{FF2B5EF4-FFF2-40B4-BE49-F238E27FC236}">
                <a16:creationId xmlns:a16="http://schemas.microsoft.com/office/drawing/2014/main" xmlns="" id="{6E9A389D-9B09-4361-A3EA-1B3D6F2098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Selcuk-solak@hotmail.com</a:t>
            </a:r>
          </a:p>
        </p:txBody>
      </p:sp>
      <p:sp>
        <p:nvSpPr>
          <p:cNvPr id="5" name="5 Veri Yer Tutucusu">
            <a:extLst>
              <a:ext uri="{FF2B5EF4-FFF2-40B4-BE49-F238E27FC236}">
                <a16:creationId xmlns:a16="http://schemas.microsoft.com/office/drawing/2014/main" xmlns="" id="{6F5CBC06-AE0B-4A18-908B-7BC59D938014}"/>
              </a:ext>
            </a:extLst>
          </p:cNvPr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13/05/2008</a:t>
            </a:r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xmlns="" id="{8CF0A5D4-F313-4864-8C2A-B7BDCF909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dirty="0">
                <a:solidFill>
                  <a:srgbClr val="FF0000"/>
                </a:solidFill>
              </a:rPr>
              <a:t>TUTUMLARIMIZ…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xmlns="" id="{6D406952-7153-454B-AE94-88654CD60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625" y="2000250"/>
            <a:ext cx="8229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>
                <a:solidFill>
                  <a:srgbClr val="0070C0"/>
                </a:solidFill>
              </a:rPr>
              <a:t>ÇOCUK EĞİTİMİNDE GELENEKÇİ YAPIDA OLMAMIZ TUTUMLARIMIZI NASIL ETKİLİYOR…</a:t>
            </a:r>
            <a:r>
              <a:rPr lang="tr-TR" sz="2400" dirty="0">
                <a:solidFill>
                  <a:srgbClr val="0070C0"/>
                </a:solidFill>
                <a:sym typeface="Wingdings" pitchFamily="2" charset="2"/>
              </a:rPr>
              <a:t>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 dirty="0">
              <a:solidFill>
                <a:srgbClr val="0070C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>
                <a:solidFill>
                  <a:srgbClr val="0070C0"/>
                </a:solidFill>
                <a:sym typeface="Wingdings" pitchFamily="2" charset="2"/>
              </a:rPr>
              <a:t>PEKİ MEVCUT ŞARTLARDA ÇOCUKLARLA OLAN İLETİŞİMİMİZ BİZİ TATMİN EDİYOR MU?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dirty="0">
              <a:solidFill>
                <a:srgbClr val="0070C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>
                <a:solidFill>
                  <a:srgbClr val="0070C0"/>
                </a:solidFill>
                <a:sym typeface="Wingdings" pitchFamily="2" charset="2"/>
              </a:rPr>
              <a:t>YADA ÇOCUKLARIN GÖZÜYLE İLETİŞİMİMİZ NASINDIR.?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00232" y="3143248"/>
            <a:ext cx="6572296" cy="335758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Bu yöntemde aile tarafından  farkında olarak veya olmayarak çocuğuna psikolojik,fiziksel veya sosyal olarak bir baskı yapıldığı durumları sembolize etmektedir.</a:t>
            </a:r>
          </a:p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Ör:Ödevlerini yapmazsan seni…</a:t>
            </a:r>
          </a:p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Ör:Benim çocuğum TIP kazanmalı..</a:t>
            </a:r>
          </a:p>
          <a:p>
            <a:pPr>
              <a:lnSpc>
                <a:spcPct val="200000"/>
              </a:lnSpc>
            </a:pPr>
            <a:endParaRPr lang="tr-TR" dirty="0">
              <a:latin typeface="Monotype Corsiva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 1- BASKICI AİLE TUTUMU</a:t>
            </a:r>
            <a:r>
              <a:rPr lang="tr-TR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85786" y="3500438"/>
            <a:ext cx="10715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142976" y="5429264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5400000">
            <a:off x="928662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23872" y="6153168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 animBg="1"/>
      <p:bldP spid="5" grpId="0" animBg="1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28860" y="3429000"/>
            <a:ext cx="6429420" cy="27146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 Soru:Bir çocuk hata yaptı ceza aldı..kime kızmalı ?..</a:t>
            </a:r>
          </a:p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Soru :Hatasını fark eder mi ?</a:t>
            </a:r>
          </a:p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Soru: Hatasını telafi eder mi ?</a:t>
            </a:r>
          </a:p>
          <a:p>
            <a:pPr>
              <a:lnSpc>
                <a:spcPct val="200000"/>
              </a:lnSpc>
            </a:pPr>
            <a:endParaRPr lang="tr-TR" dirty="0">
              <a:latin typeface="Monotype Corsiva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SORULAR</a:t>
            </a:r>
            <a:endParaRPr lang="tr-TR" dirty="0"/>
          </a:p>
        </p:txBody>
      </p:sp>
      <p:sp>
        <p:nvSpPr>
          <p:cNvPr id="4" name="3 Oval"/>
          <p:cNvSpPr/>
          <p:nvPr/>
        </p:nvSpPr>
        <p:spPr>
          <a:xfrm>
            <a:off x="785786" y="3500438"/>
            <a:ext cx="10715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142976" y="5429264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5400000">
            <a:off x="928662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23872" y="6153168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26288" y="3224210"/>
            <a:ext cx="5168270" cy="4816792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Saldırganlık.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Özgüven </a:t>
            </a:r>
            <a:r>
              <a:rPr lang="tr-TR" sz="2400" dirty="0" err="1">
                <a:latin typeface="Monotype Corsiva" pitchFamily="66" charset="0"/>
              </a:rPr>
              <a:t>kaybı..Çekingen</a:t>
            </a:r>
            <a:endParaRPr lang="tr-TR" sz="2400" dirty="0">
              <a:latin typeface="Monotype Corsiva" pitchFamily="66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sz="2400" dirty="0" err="1">
                <a:latin typeface="Monotype Corsiva" pitchFamily="66" charset="0"/>
              </a:rPr>
              <a:t>Sindirilmiş..Kendini</a:t>
            </a:r>
            <a:r>
              <a:rPr lang="tr-TR" sz="2400" dirty="0">
                <a:latin typeface="Monotype Corsiva" pitchFamily="66" charset="0"/>
              </a:rPr>
              <a:t> ifade edemeyen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Çatışma çözme becerisi olmayan</a:t>
            </a:r>
          </a:p>
          <a:p>
            <a:pPr>
              <a:lnSpc>
                <a:spcPct val="200000"/>
              </a:lnSpc>
            </a:pPr>
            <a:endParaRPr lang="tr-TR" sz="2400" dirty="0">
              <a:latin typeface="Monotype Corsiva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b="1" dirty="0"/>
              <a:t> 1- BASKICI AİLE TUTUMUYLA YETİŞEN ÇOCUKLARDA GÖRÜLEN ÖZELLİKLER </a:t>
            </a:r>
            <a:r>
              <a:rPr lang="tr-TR" sz="2000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85786" y="3500438"/>
            <a:ext cx="10715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142976" y="5429264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5400000">
            <a:off x="928662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34766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85786" y="6000768"/>
            <a:ext cx="1133484" cy="28575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57356" y="2857496"/>
            <a:ext cx="7000924" cy="3714776"/>
          </a:xfrm>
        </p:spPr>
        <p:txBody>
          <a:bodyPr>
            <a:noAutofit/>
          </a:bodyPr>
          <a:lstStyle/>
          <a:p>
            <a:pPr>
              <a:lnSpc>
                <a:spcPct val="220000"/>
              </a:lnSpc>
            </a:pPr>
            <a:r>
              <a:rPr lang="tr-TR" sz="2000" b="1" dirty="0">
                <a:latin typeface="Monotype Corsiva" pitchFamily="66" charset="0"/>
              </a:rPr>
              <a:t>Bu yöntem ise çocuk  tarafından aileye psikolojik,fiziksel veya sosyal olarak bir baskı yapıldığı durumları sembolize etmektedir.</a:t>
            </a:r>
          </a:p>
          <a:p>
            <a:pPr>
              <a:lnSpc>
                <a:spcPct val="220000"/>
              </a:lnSpc>
            </a:pPr>
            <a:r>
              <a:rPr lang="tr-TR" sz="2000" b="1" dirty="0">
                <a:latin typeface="Monotype Corsiva" pitchFamily="66" charset="0"/>
              </a:rPr>
              <a:t>Ör: Benim </a:t>
            </a:r>
            <a:r>
              <a:rPr lang="tr-TR" sz="2000" b="1" dirty="0" err="1">
                <a:latin typeface="Monotype Corsiva" pitchFamily="66" charset="0"/>
              </a:rPr>
              <a:t>dedğim</a:t>
            </a:r>
            <a:r>
              <a:rPr lang="tr-TR" sz="2000" b="1" dirty="0">
                <a:latin typeface="Monotype Corsiva" pitchFamily="66" charset="0"/>
              </a:rPr>
              <a:t> olmalı, ben de insanım…</a:t>
            </a:r>
            <a:r>
              <a:rPr lang="tr-TR" sz="2000" b="1" dirty="0">
                <a:latin typeface="Monotype Corsiva" pitchFamily="66" charset="0"/>
                <a:sym typeface="Wingdings" panose="05000000000000000000" pitchFamily="2" charset="2"/>
              </a:rPr>
              <a:t></a:t>
            </a:r>
            <a:endParaRPr lang="tr-TR" sz="2000" b="1" dirty="0">
              <a:latin typeface="Monotype Corsiva" pitchFamily="66" charset="0"/>
            </a:endParaRPr>
          </a:p>
          <a:p>
            <a:pPr>
              <a:lnSpc>
                <a:spcPct val="220000"/>
              </a:lnSpc>
            </a:pPr>
            <a:r>
              <a:rPr lang="tr-TR" sz="2000" b="1" dirty="0">
                <a:latin typeface="Monotype Corsiva" pitchFamily="66" charset="0"/>
              </a:rPr>
              <a:t>Baştan beri aile kural koymaya çalışır aslında ama daha önce tavize alıştırılmış  çocuk kuralları  veya  aileyi  dinlemeyi seçmez  tahammül sınırı tükenen aile çocuğunun ısrarlarına dayanamaz ve istediğini almak zorunda kalır..</a:t>
            </a:r>
          </a:p>
          <a:p>
            <a:pPr>
              <a:lnSpc>
                <a:spcPct val="220000"/>
              </a:lnSpc>
            </a:pPr>
            <a:endParaRPr lang="tr-TR" sz="1800" b="1" dirty="0">
              <a:latin typeface="Monotype Corsiva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 2- TAVİZKAR AİLE  TUTUMU</a:t>
            </a:r>
            <a:r>
              <a:rPr lang="tr-TR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14348" y="4857760"/>
            <a:ext cx="10715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071538" y="3714752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16200000" flipV="1">
            <a:off x="929456" y="457121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23872" y="6153168"/>
            <a:ext cx="1133484" cy="5143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357422" y="3000372"/>
            <a:ext cx="6429420" cy="33575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Kural tanımayan.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Asabi-sinirli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Ailesini ezen ve üzen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Evde aslan dışarıda kuzu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Dışarıda pasif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Olumlu davranışlar kazanamayan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sz="2400" dirty="0">
                <a:latin typeface="Monotype Corsiva" pitchFamily="66" charset="0"/>
              </a:rPr>
              <a:t>İkili mücadeleye girmez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 </a:t>
            </a:r>
            <a:r>
              <a:rPr lang="tr-TR" sz="2400" b="1" dirty="0"/>
              <a:t>2- TAVİZKAR  AİLE  TUTUMU İLE  YETİŞEN ÇOÇUKLARIN ÖZELLİKLERİ</a:t>
            </a:r>
            <a:r>
              <a:rPr lang="tr-TR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14348" y="4857760"/>
            <a:ext cx="107157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071538" y="3714752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16200000" flipV="1">
            <a:off x="929456" y="457121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23872" y="6153168"/>
            <a:ext cx="1133484" cy="5143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28860" y="3214686"/>
            <a:ext cx="6715140" cy="32861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10000"/>
              </a:lnSpc>
            </a:pPr>
            <a:r>
              <a:rPr lang="tr-TR" dirty="0">
                <a:latin typeface="Monotype Corsiva" pitchFamily="66" charset="0"/>
              </a:rPr>
              <a:t>Anne  babanın çocuklarının tüm sorumluluğunu kendi üzerine alma, hatta onlarda kendi çocukluklarını yaşamaya çalışma gayretlerdir.Bu aile tutumunda da olumlu davranış kazandırmak mümkün olmayacaktır.Çocuklara yaşam alanı kalmaz..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b="1" dirty="0"/>
              <a:t> </a:t>
            </a:r>
            <a:r>
              <a:rPr lang="tr-TR" sz="3200" b="1" dirty="0"/>
              <a:t>3- AŞIRI KORUYUCU AİLE TUTUMU</a:t>
            </a:r>
            <a:endParaRPr lang="tr-TR" sz="3200" dirty="0"/>
          </a:p>
        </p:txBody>
      </p:sp>
      <p:sp>
        <p:nvSpPr>
          <p:cNvPr id="4" name="3 Oval"/>
          <p:cNvSpPr/>
          <p:nvPr/>
        </p:nvSpPr>
        <p:spPr>
          <a:xfrm>
            <a:off x="785786" y="3500438"/>
            <a:ext cx="1643074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142976" y="3786190"/>
            <a:ext cx="1000132" cy="92869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1000100" y="3224210"/>
            <a:ext cx="1081094" cy="34766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1214414" y="4071942"/>
            <a:ext cx="857256" cy="51435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/>
      <p:bldP spid="8" grpId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00232" y="2928934"/>
            <a:ext cx="7143768" cy="37147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dirty="0">
                <a:latin typeface="Monotype Corsiva" pitchFamily="66" charset="0"/>
              </a:rPr>
              <a:t>Kararsız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dirty="0">
                <a:latin typeface="Monotype Corsiva" pitchFamily="66" charset="0"/>
              </a:rPr>
              <a:t>Olumlu davranış kazanamamış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dirty="0">
                <a:latin typeface="Monotype Corsiva" pitchFamily="66" charset="0"/>
              </a:rPr>
              <a:t>Doğuştan gelen melekeleri gelişmemiş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dirty="0">
                <a:latin typeface="Monotype Corsiva" pitchFamily="66" charset="0"/>
              </a:rPr>
              <a:t>İkili mücadelelere giremeyen veya  galip gelemeyen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tr-TR" dirty="0">
                <a:latin typeface="Monotype Corsiva" pitchFamily="66" charset="0"/>
              </a:rPr>
              <a:t>Kendi ayakları üzerinde duramayan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b="1" dirty="0"/>
              <a:t> 3- AŞIRI KORUYUCU AİLE TUTUMU İLE YETİŞEN ÇOCUKLARIN ÖZELLİKLERİ</a:t>
            </a:r>
            <a:r>
              <a:rPr lang="tr-TR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85786" y="3500438"/>
            <a:ext cx="1643074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142976" y="3786190"/>
            <a:ext cx="1000132" cy="92869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1000100" y="3224210"/>
            <a:ext cx="1081094" cy="34766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1214414" y="4071942"/>
            <a:ext cx="857256" cy="51435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28860" y="3429000"/>
            <a:ext cx="5286412" cy="2714644"/>
          </a:xfrm>
        </p:spPr>
        <p:txBody>
          <a:bodyPr>
            <a:normAutofit/>
          </a:bodyPr>
          <a:lstStyle/>
          <a:p>
            <a:r>
              <a:rPr lang="tr-TR" dirty="0">
                <a:latin typeface="Monotype Corsiva" pitchFamily="66" charset="0"/>
              </a:rPr>
              <a:t>KISIR DÖNGÜ…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PEKİ NE YAPACAĞIZZ </a:t>
            </a:r>
            <a:r>
              <a:rPr lang="tr-TR" b="1" dirty="0">
                <a:sym typeface="Wingdings" pitchFamily="2" charset="2"/>
              </a:rPr>
              <a:t>((</a:t>
            </a:r>
            <a:r>
              <a:rPr lang="tr-TR" dirty="0"/>
              <a:t>…</a:t>
            </a:r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1142976" y="4857760"/>
            <a:ext cx="1643074" cy="27622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6143636" y="4786322"/>
            <a:ext cx="1133484" cy="238124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  <p:sp>
        <p:nvSpPr>
          <p:cNvPr id="11" name="10 Yay"/>
          <p:cNvSpPr/>
          <p:nvPr/>
        </p:nvSpPr>
        <p:spPr>
          <a:xfrm>
            <a:off x="2428860" y="4572008"/>
            <a:ext cx="3714776" cy="1000132"/>
          </a:xfrm>
          <a:prstGeom prst="arc">
            <a:avLst>
              <a:gd name="adj1" fmla="val 7989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8" grpId="1"/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00100" y="3143248"/>
            <a:ext cx="7500990" cy="335758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TOPLUMSAL AÇIDAN AİLE TUTUMLARIMIZ..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ÇOCUK EĞİTİMİNDE KURALLAR..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AİLE İÇİ İLETİŞİMDE ÖDÜL VE CEZALAR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ÇOCUKLARA SORUMLULUK KAZANDIRMA</a:t>
            </a:r>
          </a:p>
          <a:p>
            <a:pPr>
              <a:lnSpc>
                <a:spcPct val="150000"/>
              </a:lnSpc>
            </a:pPr>
            <a:r>
              <a:rPr lang="tr-TR" sz="2000" u="sng" dirty="0">
                <a:latin typeface="Comic Sans MS" pitchFamily="66" charset="0"/>
              </a:rPr>
              <a:t>İNSAN İLİŞKİLERİNDE BİR ADIM BİR ADIM KURALI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PARAYI KULLANMA BECRİSİNDE HAFTALIK HARÇLIK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latin typeface="Comic Sans MS" pitchFamily="66" charset="0"/>
              </a:rPr>
              <a:t>AİLE TOPLANTISININ ÖNEMİ</a:t>
            </a:r>
          </a:p>
          <a:p>
            <a:pPr>
              <a:lnSpc>
                <a:spcPct val="150000"/>
              </a:lnSpc>
            </a:pPr>
            <a:endParaRPr lang="tr-TR" sz="1400" dirty="0">
              <a:latin typeface="Comic Sans MS" pitchFamily="66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1142984"/>
            <a:ext cx="8229600" cy="1470025"/>
          </a:xfrm>
        </p:spPr>
        <p:txBody>
          <a:bodyPr/>
          <a:lstStyle/>
          <a:p>
            <a:r>
              <a:rPr lang="tr-TR" b="1" dirty="0"/>
              <a:t> </a:t>
            </a:r>
            <a:r>
              <a:rPr lang="tr-TR" b="1" dirty="0">
                <a:latin typeface="Monotype Corsiva" pitchFamily="66" charset="0"/>
              </a:rPr>
              <a:t>SEMİNER GÜNDEMİ</a:t>
            </a:r>
            <a:r>
              <a:rPr lang="tr-TR" b="1" dirty="0">
                <a:sym typeface="Wingdings" pitchFamily="2" charset="2"/>
              </a:rPr>
              <a:t></a:t>
            </a:r>
            <a:endParaRPr lang="tr-TR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714480" y="3214686"/>
            <a:ext cx="7215238" cy="328614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>
                <a:latin typeface="Monotype Corsiva" pitchFamily="66" charset="0"/>
              </a:rPr>
              <a:t>Tarafların (aile ve çocuk)güç kullanımını bir seçenek olarak görmediği aile tutumunu sembolize eder.karşılıklı olarak iki tarafta birbirini etkiler..makul ve mantıklı seçenekler üzerinde durulur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 3- DEMOKRATİK  AİLE  TUTUMU</a:t>
            </a:r>
            <a:r>
              <a:rPr lang="tr-TR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714348" y="5286388"/>
            <a:ext cx="107157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571472" y="3429000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 rot="16200000" flipV="1">
            <a:off x="858018" y="492840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Alt Başlık"/>
          <p:cNvSpPr txBox="1">
            <a:spLocks/>
          </p:cNvSpPr>
          <p:nvPr/>
        </p:nvSpPr>
        <p:spPr>
          <a:xfrm>
            <a:off x="438120" y="3224210"/>
            <a:ext cx="1643074" cy="27622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AİLE</a:t>
            </a: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723872" y="6429396"/>
            <a:ext cx="1133484" cy="238124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tr-TR" sz="2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ÇOCUK</a:t>
            </a:r>
          </a:p>
        </p:txBody>
      </p:sp>
      <p:cxnSp>
        <p:nvCxnSpPr>
          <p:cNvPr id="10" name="9 Düz Ok Bağlayıcısı"/>
          <p:cNvCxnSpPr/>
          <p:nvPr/>
        </p:nvCxnSpPr>
        <p:spPr>
          <a:xfrm rot="5400000">
            <a:off x="903261" y="4883161"/>
            <a:ext cx="776294" cy="11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/>
      <p:bldP spid="9" grpId="0"/>
      <p:bldP spid="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>
            <a:extLst>
              <a:ext uri="{FF2B5EF4-FFF2-40B4-BE49-F238E27FC236}">
                <a16:creationId xmlns:a16="http://schemas.microsoft.com/office/drawing/2014/main" xmlns="" id="{930A51A7-63B3-4642-886A-C8C786D071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27/02/2010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xmlns="" id="{7908FC92-603A-40BC-8DB1-1D3AECF80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selcuk</a:t>
            </a:r>
            <a:r>
              <a:rPr lang="tr-TR" dirty="0"/>
              <a:t>-solak@</a:t>
            </a:r>
            <a:r>
              <a:rPr lang="tr-TR" dirty="0" err="1"/>
              <a:t>hotmail</a:t>
            </a:r>
            <a:r>
              <a:rPr lang="tr-TR" dirty="0"/>
              <a:t>.com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BEBBF14D-7941-48E6-8CB9-07378A6A73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2938" y="642938"/>
            <a:ext cx="7772400" cy="2857500"/>
          </a:xfrm>
        </p:spPr>
        <p:txBody>
          <a:bodyPr/>
          <a:lstStyle/>
          <a:p>
            <a:pPr eaLnBrk="1" hangingPunct="1">
              <a:defRPr/>
            </a:pPr>
            <a:r>
              <a:rPr lang="tr-TR" sz="1800" dirty="0">
                <a:solidFill>
                  <a:schemeClr val="bg1"/>
                </a:solidFill>
                <a:latin typeface="Bradley Hand ITC" pitchFamily="66" charset="0"/>
              </a:rPr>
              <a:t>UYARI:BİZLER ANNE-BABA OLARAK ÇOCUKLARIMIZDA OLUMLU DAVRANIŞLAR KAZANDIRMAK ADINA, BASKICI  TUTUMU ZAMAN ZAMAN DA TAVİZKAR  TUTUMU UYGULUYORUZ</a:t>
            </a:r>
            <a:r>
              <a:rPr lang="tr-TR" sz="2800" dirty="0">
                <a:solidFill>
                  <a:schemeClr val="bg1"/>
                </a:solidFill>
                <a:latin typeface="Monotype Corsiva" pitchFamily="66" charset="0"/>
              </a:rPr>
              <a:t>…</a:t>
            </a:r>
          </a:p>
        </p:txBody>
      </p:sp>
      <p:sp>
        <p:nvSpPr>
          <p:cNvPr id="6" name="5 Alt Başlık">
            <a:extLst>
              <a:ext uri="{FF2B5EF4-FFF2-40B4-BE49-F238E27FC236}">
                <a16:creationId xmlns:a16="http://schemas.microsoft.com/office/drawing/2014/main" xmlns="" id="{3E2281EF-598D-4249-85ED-30BBF7F32AEE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357313" y="3500438"/>
            <a:ext cx="6400800" cy="1752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sz="3200" u="sng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SONUÇ</a:t>
            </a: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:KISIR DÖNGÜ…</a:t>
            </a:r>
          </a:p>
          <a:p>
            <a:pPr>
              <a:defRPr/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UNUTULMAMALI Kİ,HER İKİ YÖNTEMDE OLUMLI DAVRANIŞ KAZANDIRMAYA YETMİYOR</a:t>
            </a:r>
          </a:p>
        </p:txBody>
      </p:sp>
    </p:spTree>
    <p:extLst>
      <p:ext uri="{BB962C8B-B14F-4D97-AF65-F5344CB8AC3E}">
        <p14:creationId xmlns:p14="http://schemas.microsoft.com/office/powerpoint/2010/main" val="2674063886"/>
      </p:ext>
    </p:extLst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>
            <a:extLst>
              <a:ext uri="{FF2B5EF4-FFF2-40B4-BE49-F238E27FC236}">
                <a16:creationId xmlns:a16="http://schemas.microsoft.com/office/drawing/2014/main" xmlns="" id="{1BAB7984-D402-4BE5-BFCD-D046A0CF75B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27/02/2010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xmlns="" id="{DFCDFF2B-A7F5-445E-9D7F-3A60230D9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selcuk</a:t>
            </a:r>
            <a:r>
              <a:rPr lang="tr-TR" dirty="0"/>
              <a:t>-solak@</a:t>
            </a:r>
            <a:r>
              <a:rPr lang="tr-TR" dirty="0" err="1"/>
              <a:t>hotmail</a:t>
            </a:r>
            <a:r>
              <a:rPr lang="tr-TR" dirty="0"/>
              <a:t>.com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29DBA60A-F920-4A39-B619-904F118A75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2938" y="0"/>
            <a:ext cx="777240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>
                <a:solidFill>
                  <a:schemeClr val="tx1"/>
                </a:solidFill>
                <a:latin typeface="Monotype Corsiva" pitchFamily="66" charset="0"/>
              </a:rPr>
              <a:t>DEMOKRATİK TUTUMA NASIL GEÇEBİLİRİZ</a:t>
            </a:r>
            <a:r>
              <a:rPr lang="tr-TR" sz="5400" dirty="0">
                <a:solidFill>
                  <a:schemeClr val="tx1"/>
                </a:solidFill>
                <a:latin typeface="Monotype Corsiva" pitchFamily="66" charset="0"/>
              </a:rPr>
              <a:t>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xmlns="" id="{F9C55F21-B996-4186-BB28-E406F653B3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071688"/>
            <a:ext cx="9144000" cy="457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u="sng" dirty="0">
                <a:solidFill>
                  <a:schemeClr val="bg1"/>
                </a:solidFill>
                <a:latin typeface="Bradley Hand ITC" pitchFamily="66" charset="0"/>
              </a:rPr>
              <a:t>ÖNCELİKLE BASKICI VE TAVİZKAR DAVRANMAYACAĞIZ(BAĞIRMADAN KIZMADAN)</a:t>
            </a:r>
          </a:p>
          <a:p>
            <a:pPr eaLnBrk="1" hangingPunct="1">
              <a:defRPr/>
            </a:pPr>
            <a:endParaRPr lang="tr-TR" sz="2800" dirty="0">
              <a:solidFill>
                <a:schemeClr val="hlink"/>
              </a:solidFill>
              <a:latin typeface="Bradley Hand ITC" pitchFamily="66" charset="0"/>
            </a:endParaRPr>
          </a:p>
          <a:p>
            <a:pPr eaLnBrk="1" hangingPunct="1">
              <a:defRPr/>
            </a:pPr>
            <a:endParaRPr lang="tr-TR" sz="2800" dirty="0">
              <a:solidFill>
                <a:schemeClr val="hlink"/>
              </a:solidFill>
              <a:latin typeface="Bradley Hand ITC" pitchFamily="66" charset="0"/>
            </a:endParaRP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1-Çocuğu birey olarak görmek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2-karşılıklı ve yakın ilişkiler kurmak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3-Olumlu ve yapıcı düşünmek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4-Çocuğun dünyasını anlamak </a:t>
            </a:r>
          </a:p>
        </p:txBody>
      </p:sp>
    </p:spTree>
    <p:extLst>
      <p:ext uri="{BB962C8B-B14F-4D97-AF65-F5344CB8AC3E}">
        <p14:creationId xmlns:p14="http://schemas.microsoft.com/office/powerpoint/2010/main" val="4138161588"/>
      </p:ext>
    </p:extLst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643570" y="3429000"/>
            <a:ext cx="3143272" cy="300039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latin typeface="Monotype Corsiva" pitchFamily="66" charset="0"/>
              </a:rPr>
              <a:t>Örneğin anne babanın kendileri için gösterdiği hassasiyeti çocukları  içinde göstermeleri beklenir..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  DEMOKRATİK  AİLE  TUTUM YÖNTEMLERİ</a:t>
            </a:r>
            <a:r>
              <a:rPr lang="tr-TR" sz="2400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1714480" y="5000636"/>
            <a:ext cx="107157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571604" y="3786190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857224" y="3429000"/>
            <a:ext cx="2776558" cy="34766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Çocuğu birey olarak görmek</a:t>
            </a:r>
            <a:r>
              <a:rPr lang="tr-TR" sz="16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600" dirty="0">
              <a:latin typeface="Monotype Corsiva" pitchFamily="66" charset="0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1071538" y="6143644"/>
            <a:ext cx="2562244" cy="28575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6400" dirty="0">
                <a:latin typeface="Monotype Corsiva" pitchFamily="66" charset="0"/>
              </a:rPr>
              <a:t>Çocuğun dünyasını anlamak</a:t>
            </a:r>
            <a:r>
              <a:rPr lang="tr-TR" sz="64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100" dirty="0">
              <a:latin typeface="Monotype Corsiva" pitchFamily="66" charset="0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3929058" y="3786190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Oval"/>
          <p:cNvSpPr/>
          <p:nvPr/>
        </p:nvSpPr>
        <p:spPr>
          <a:xfrm>
            <a:off x="4000496" y="4929198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Yay"/>
          <p:cNvSpPr/>
          <p:nvPr/>
        </p:nvSpPr>
        <p:spPr>
          <a:xfrm>
            <a:off x="1928794" y="4143380"/>
            <a:ext cx="3143272" cy="1428760"/>
          </a:xfrm>
          <a:prstGeom prst="arc">
            <a:avLst>
              <a:gd name="adj1" fmla="val 14560497"/>
              <a:gd name="adj2" fmla="val 138813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2 Alt Başlık"/>
          <p:cNvSpPr txBox="1">
            <a:spLocks/>
          </p:cNvSpPr>
          <p:nvPr/>
        </p:nvSpPr>
        <p:spPr>
          <a:xfrm>
            <a:off x="3286116" y="3500438"/>
            <a:ext cx="2643206" cy="28575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200" dirty="0">
                <a:latin typeface="Monotype Corsiva" pitchFamily="66" charset="0"/>
              </a:rPr>
              <a:t>Karşılıklı ve yakın ilişki kurmak</a:t>
            </a:r>
            <a:r>
              <a:rPr lang="tr-TR" sz="1200" dirty="0">
                <a:latin typeface="Monotype Corsiva" pitchFamily="66" charset="0"/>
                <a:sym typeface="Wingdings" pitchFamily="2" charset="2"/>
              </a:rPr>
              <a:t></a:t>
            </a:r>
          </a:p>
        </p:txBody>
      </p:sp>
      <p:sp>
        <p:nvSpPr>
          <p:cNvPr id="20" name="2 Alt Başlık"/>
          <p:cNvSpPr txBox="1">
            <a:spLocks/>
          </p:cNvSpPr>
          <p:nvPr/>
        </p:nvSpPr>
        <p:spPr>
          <a:xfrm>
            <a:off x="3500430" y="6072206"/>
            <a:ext cx="2928958" cy="34766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400" dirty="0">
                <a:latin typeface="Monotype Corsiva" pitchFamily="66" charset="0"/>
              </a:rPr>
              <a:t>Olumlu ve yapıcı davranmak</a:t>
            </a:r>
            <a:r>
              <a:rPr lang="tr-TR" sz="14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4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/>
      <p:bldP spid="9" grpId="0"/>
      <p:bldP spid="11" grpId="0" animBg="1"/>
      <p:bldP spid="12" grpId="0" animBg="1"/>
      <p:bldP spid="19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628" y="3429000"/>
            <a:ext cx="3786214" cy="27146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ÖZGÜVEN SAHİBİ OLURLAR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AKTİF OLURLAR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KENDİLERİNİ İFADE EDEBİLİRLER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KENDİ AYAKLARI ÜZERİNDE DURABİLİELER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İÇERİDE DE DIŞARI DA AKTİF OLURLAR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KENDİLERİNİ GERÇEKLEŞTİRİRLER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1800" b="1" dirty="0"/>
              <a:t>  DEMOKRATİK  AİLE  TUTUM YÖNTEMLERİYLE YETİŞTİRİLEN ÇOCUKLARIN ÖZELLİKLERİ</a:t>
            </a:r>
            <a:r>
              <a:rPr lang="tr-TR" sz="2400" dirty="0"/>
              <a:t>…</a:t>
            </a:r>
          </a:p>
        </p:txBody>
      </p:sp>
      <p:sp>
        <p:nvSpPr>
          <p:cNvPr id="4" name="3 Oval"/>
          <p:cNvSpPr/>
          <p:nvPr/>
        </p:nvSpPr>
        <p:spPr>
          <a:xfrm>
            <a:off x="1714480" y="5000636"/>
            <a:ext cx="107157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Oval"/>
          <p:cNvSpPr/>
          <p:nvPr/>
        </p:nvSpPr>
        <p:spPr>
          <a:xfrm>
            <a:off x="1571604" y="3786190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2 Alt Başlık"/>
          <p:cNvSpPr txBox="1">
            <a:spLocks/>
          </p:cNvSpPr>
          <p:nvPr/>
        </p:nvSpPr>
        <p:spPr>
          <a:xfrm>
            <a:off x="857224" y="3429000"/>
            <a:ext cx="2776558" cy="34766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600" dirty="0">
                <a:latin typeface="Monotype Corsiva" pitchFamily="66" charset="0"/>
              </a:rPr>
              <a:t>Çocuğu birey olarak görmek</a:t>
            </a:r>
            <a:r>
              <a:rPr lang="tr-TR" sz="16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600" dirty="0">
              <a:latin typeface="Monotype Corsiva" pitchFamily="66" charset="0"/>
            </a:endParaRPr>
          </a:p>
        </p:txBody>
      </p:sp>
      <p:sp>
        <p:nvSpPr>
          <p:cNvPr id="9" name="2 Alt Başlık"/>
          <p:cNvSpPr txBox="1">
            <a:spLocks/>
          </p:cNvSpPr>
          <p:nvPr/>
        </p:nvSpPr>
        <p:spPr>
          <a:xfrm>
            <a:off x="1071538" y="6143644"/>
            <a:ext cx="2562244" cy="285752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tr-TR" sz="6400" dirty="0">
                <a:latin typeface="Monotype Corsiva" pitchFamily="66" charset="0"/>
              </a:rPr>
              <a:t>Çocuğun dünyasını anlamak</a:t>
            </a:r>
            <a:r>
              <a:rPr lang="tr-TR" sz="64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100" dirty="0">
              <a:latin typeface="Monotype Corsiva" pitchFamily="66" charset="0"/>
            </a:endParaRPr>
          </a:p>
        </p:txBody>
      </p:sp>
      <p:sp>
        <p:nvSpPr>
          <p:cNvPr id="11" name="10 Oval"/>
          <p:cNvSpPr/>
          <p:nvPr/>
        </p:nvSpPr>
        <p:spPr>
          <a:xfrm>
            <a:off x="3929058" y="3786190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Oval"/>
          <p:cNvSpPr/>
          <p:nvPr/>
        </p:nvSpPr>
        <p:spPr>
          <a:xfrm>
            <a:off x="4000496" y="4929198"/>
            <a:ext cx="114300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Yay"/>
          <p:cNvSpPr/>
          <p:nvPr/>
        </p:nvSpPr>
        <p:spPr>
          <a:xfrm>
            <a:off x="1928794" y="4143380"/>
            <a:ext cx="3143272" cy="1428760"/>
          </a:xfrm>
          <a:prstGeom prst="arc">
            <a:avLst>
              <a:gd name="adj1" fmla="val 14560497"/>
              <a:gd name="adj2" fmla="val 138813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2 Alt Başlık"/>
          <p:cNvSpPr txBox="1">
            <a:spLocks/>
          </p:cNvSpPr>
          <p:nvPr/>
        </p:nvSpPr>
        <p:spPr>
          <a:xfrm>
            <a:off x="3286116" y="3500438"/>
            <a:ext cx="2643206" cy="28575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200" dirty="0">
                <a:latin typeface="Monotype Corsiva" pitchFamily="66" charset="0"/>
              </a:rPr>
              <a:t>Karşılıklı ve yakın ilişki kurmak</a:t>
            </a:r>
            <a:r>
              <a:rPr lang="tr-TR" sz="1200" dirty="0">
                <a:latin typeface="Monotype Corsiva" pitchFamily="66" charset="0"/>
                <a:sym typeface="Wingdings" pitchFamily="2" charset="2"/>
              </a:rPr>
              <a:t></a:t>
            </a:r>
          </a:p>
        </p:txBody>
      </p:sp>
      <p:sp>
        <p:nvSpPr>
          <p:cNvPr id="20" name="2 Alt Başlık"/>
          <p:cNvSpPr txBox="1">
            <a:spLocks/>
          </p:cNvSpPr>
          <p:nvPr/>
        </p:nvSpPr>
        <p:spPr>
          <a:xfrm>
            <a:off x="3500430" y="6072206"/>
            <a:ext cx="2928958" cy="34766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400" dirty="0">
                <a:latin typeface="Monotype Corsiva" pitchFamily="66" charset="0"/>
              </a:rPr>
              <a:t>Olumlu ve yapıcı davranmak</a:t>
            </a:r>
            <a:r>
              <a:rPr lang="tr-TR" sz="1400" dirty="0">
                <a:latin typeface="Monotype Corsiva" pitchFamily="66" charset="0"/>
                <a:sym typeface="Wingdings" pitchFamily="2" charset="2"/>
              </a:rPr>
              <a:t></a:t>
            </a:r>
            <a:endParaRPr lang="tr-TR" sz="14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  <p:bldP spid="5" grpId="0" animBg="1"/>
      <p:bldP spid="11" grpId="0" animBg="1"/>
      <p:bldP spid="12" grpId="0" animBg="1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altLang="tr-TR" dirty="0">
              <a:solidFill>
                <a:srgbClr val="808080"/>
              </a:solidFill>
            </a:endParaRPr>
          </a:p>
        </p:txBody>
      </p:sp>
      <p:sp>
        <p:nvSpPr>
          <p:cNvPr id="392209" name="Oval 17"/>
          <p:cNvSpPr>
            <a:spLocks noChangeArrowheads="1"/>
          </p:cNvSpPr>
          <p:nvPr/>
        </p:nvSpPr>
        <p:spPr bwMode="auto">
          <a:xfrm>
            <a:off x="5003800" y="2492375"/>
            <a:ext cx="2160588" cy="6492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208" name="Oval 16"/>
          <p:cNvSpPr>
            <a:spLocks noChangeArrowheads="1"/>
          </p:cNvSpPr>
          <p:nvPr/>
        </p:nvSpPr>
        <p:spPr bwMode="auto">
          <a:xfrm>
            <a:off x="4932363" y="3933825"/>
            <a:ext cx="2087562" cy="719138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FF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207" name="Oval 15"/>
          <p:cNvSpPr>
            <a:spLocks noChangeArrowheads="1"/>
          </p:cNvSpPr>
          <p:nvPr/>
        </p:nvSpPr>
        <p:spPr bwMode="auto">
          <a:xfrm>
            <a:off x="2268538" y="2565400"/>
            <a:ext cx="1943100" cy="6477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206" name="Oval 14"/>
          <p:cNvSpPr>
            <a:spLocks noChangeArrowheads="1"/>
          </p:cNvSpPr>
          <p:nvPr/>
        </p:nvSpPr>
        <p:spPr bwMode="auto">
          <a:xfrm>
            <a:off x="2051050" y="4005263"/>
            <a:ext cx="2089150" cy="7191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194" name="Line 2"/>
          <p:cNvSpPr>
            <a:spLocks noChangeShapeType="1"/>
          </p:cNvSpPr>
          <p:nvPr/>
        </p:nvSpPr>
        <p:spPr bwMode="auto">
          <a:xfrm>
            <a:off x="4572000" y="1676400"/>
            <a:ext cx="0" cy="3886200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195" name="Line 3"/>
          <p:cNvSpPr>
            <a:spLocks noChangeShapeType="1"/>
          </p:cNvSpPr>
          <p:nvPr/>
        </p:nvSpPr>
        <p:spPr bwMode="auto">
          <a:xfrm>
            <a:off x="2411413" y="3500438"/>
            <a:ext cx="4248150" cy="73025"/>
          </a:xfrm>
          <a:prstGeom prst="line">
            <a:avLst/>
          </a:prstGeom>
          <a:noFill/>
          <a:ln w="76200">
            <a:solidFill>
              <a:srgbClr val="99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92196" name="Text Box 4"/>
          <p:cNvSpPr txBox="1">
            <a:spLocks noChangeArrowheads="1"/>
          </p:cNvSpPr>
          <p:nvPr/>
        </p:nvSpPr>
        <p:spPr bwMode="auto">
          <a:xfrm>
            <a:off x="2971800" y="1295400"/>
            <a:ext cx="3328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800" b="1">
                <a:solidFill>
                  <a:srgbClr val="FFFF00"/>
                </a:solidFill>
                <a:latin typeface="Times New Roman" pitchFamily="18" charset="0"/>
              </a:rPr>
              <a:t>Gevşek Eğitim</a:t>
            </a:r>
          </a:p>
        </p:txBody>
      </p:sp>
      <p:sp>
        <p:nvSpPr>
          <p:cNvPr id="392197" name="Text Box 5"/>
          <p:cNvSpPr txBox="1">
            <a:spLocks noChangeArrowheads="1"/>
          </p:cNvSpPr>
          <p:nvPr/>
        </p:nvSpPr>
        <p:spPr bwMode="auto">
          <a:xfrm>
            <a:off x="3851275" y="5410200"/>
            <a:ext cx="2854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800" b="1">
                <a:solidFill>
                  <a:srgbClr val="FFFF00"/>
                </a:solidFill>
                <a:latin typeface="Times New Roman" pitchFamily="18" charset="0"/>
              </a:rPr>
              <a:t>Sıkı Eğitim</a:t>
            </a:r>
          </a:p>
        </p:txBody>
      </p:sp>
      <p:sp>
        <p:nvSpPr>
          <p:cNvPr id="392198" name="Text Box 6"/>
          <p:cNvSpPr txBox="1">
            <a:spLocks noChangeArrowheads="1"/>
          </p:cNvSpPr>
          <p:nvPr/>
        </p:nvSpPr>
        <p:spPr bwMode="auto">
          <a:xfrm>
            <a:off x="6659563" y="3284538"/>
            <a:ext cx="1951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99"/>
                </a:solidFill>
                <a:latin typeface="Times New Roman" pitchFamily="18" charset="0"/>
              </a:rPr>
              <a:t>Aşırı Sevgi</a:t>
            </a:r>
          </a:p>
        </p:txBody>
      </p:sp>
      <p:sp>
        <p:nvSpPr>
          <p:cNvPr id="392199" name="Text Box 7"/>
          <p:cNvSpPr txBox="1">
            <a:spLocks noChangeArrowheads="1"/>
          </p:cNvSpPr>
          <p:nvPr/>
        </p:nvSpPr>
        <p:spPr bwMode="auto">
          <a:xfrm>
            <a:off x="395288" y="3284538"/>
            <a:ext cx="223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FFFF99"/>
                </a:solidFill>
                <a:latin typeface="Times New Roman" pitchFamily="18" charset="0"/>
              </a:rPr>
              <a:t>Yetersiz Sevgi</a:t>
            </a:r>
          </a:p>
        </p:txBody>
      </p:sp>
      <p:sp>
        <p:nvSpPr>
          <p:cNvPr id="392200" name="Text Box 8"/>
          <p:cNvSpPr txBox="1">
            <a:spLocks noChangeArrowheads="1"/>
          </p:cNvSpPr>
          <p:nvPr/>
        </p:nvSpPr>
        <p:spPr bwMode="auto">
          <a:xfrm>
            <a:off x="0" y="304800"/>
            <a:ext cx="868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tr-TR" altLang="tr-TR" sz="2800" b="1">
                <a:solidFill>
                  <a:srgbClr val="D927C0"/>
                </a:solidFill>
                <a:latin typeface="Times New Roman" pitchFamily="18" charset="0"/>
              </a:rPr>
              <a:t>      Ana – Baba Tutumları</a:t>
            </a:r>
          </a:p>
        </p:txBody>
      </p:sp>
      <p:sp>
        <p:nvSpPr>
          <p:cNvPr id="392202" name="Text Box 10"/>
          <p:cNvSpPr txBox="1">
            <a:spLocks noChangeArrowheads="1"/>
          </p:cNvSpPr>
          <p:nvPr/>
        </p:nvSpPr>
        <p:spPr bwMode="auto">
          <a:xfrm>
            <a:off x="5148263" y="2636838"/>
            <a:ext cx="2736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tr-TR" altLang="tr-TR" sz="2000">
                <a:solidFill>
                  <a:srgbClr val="000000"/>
                </a:solidFill>
                <a:latin typeface="Times New Roman" pitchFamily="18" charset="0"/>
              </a:rPr>
              <a:t>Sorumsuz Kişilik</a:t>
            </a:r>
          </a:p>
        </p:txBody>
      </p:sp>
      <p:sp>
        <p:nvSpPr>
          <p:cNvPr id="392203" name="Text Box 11"/>
          <p:cNvSpPr txBox="1">
            <a:spLocks noChangeArrowheads="1"/>
          </p:cNvSpPr>
          <p:nvPr/>
        </p:nvSpPr>
        <p:spPr bwMode="auto">
          <a:xfrm>
            <a:off x="4932363" y="4076700"/>
            <a:ext cx="2160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tr-TR" altLang="tr-TR" sz="2000">
                <a:solidFill>
                  <a:srgbClr val="000000"/>
                </a:solidFill>
                <a:latin typeface="Times New Roman" pitchFamily="18" charset="0"/>
              </a:rPr>
              <a:t>Nevrotik Kişilik</a:t>
            </a:r>
          </a:p>
        </p:txBody>
      </p:sp>
      <p:sp>
        <p:nvSpPr>
          <p:cNvPr id="392204" name="Text Box 12"/>
          <p:cNvSpPr txBox="1">
            <a:spLocks noChangeArrowheads="1"/>
          </p:cNvSpPr>
          <p:nvPr/>
        </p:nvSpPr>
        <p:spPr bwMode="auto">
          <a:xfrm>
            <a:off x="2555875" y="2708275"/>
            <a:ext cx="1728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tr-TR" altLang="tr-TR" sz="2000">
                <a:solidFill>
                  <a:srgbClr val="000000"/>
                </a:solidFill>
                <a:latin typeface="Times New Roman" pitchFamily="18" charset="0"/>
              </a:rPr>
              <a:t>Pasif Donuk</a:t>
            </a:r>
          </a:p>
        </p:txBody>
      </p:sp>
      <p:sp>
        <p:nvSpPr>
          <p:cNvPr id="392205" name="Text Box 13"/>
          <p:cNvSpPr txBox="1">
            <a:spLocks noChangeArrowheads="1"/>
          </p:cNvSpPr>
          <p:nvPr/>
        </p:nvSpPr>
        <p:spPr bwMode="auto">
          <a:xfrm>
            <a:off x="2124075" y="4149725"/>
            <a:ext cx="2087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tr-TR" altLang="tr-TR" sz="2000">
                <a:solidFill>
                  <a:srgbClr val="000000"/>
                </a:solidFill>
                <a:latin typeface="Times New Roman" pitchFamily="18" charset="0"/>
              </a:rPr>
              <a:t>Saldırgan Kişilik</a:t>
            </a:r>
          </a:p>
        </p:txBody>
      </p:sp>
      <p:sp>
        <p:nvSpPr>
          <p:cNvPr id="392210" name="AutoShape 18">
            <a:hlinkClick r:id="" action="ppaction://hlinkshowjump?jump=nextslide" highlightClick="1">
              <a:snd r:embed="rId2" name="CANLAR.WAV"/>
            </a:hlinkClick>
          </p:cNvPr>
          <p:cNvSpPr>
            <a:spLocks noChangeArrowheads="1"/>
          </p:cNvSpPr>
          <p:nvPr/>
        </p:nvSpPr>
        <p:spPr bwMode="auto">
          <a:xfrm>
            <a:off x="8172450" y="404813"/>
            <a:ext cx="603250" cy="679450"/>
          </a:xfrm>
          <a:prstGeom prst="actionButtonHome">
            <a:avLst/>
          </a:prstGeom>
          <a:solidFill>
            <a:srgbClr val="FF9999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tr-TR" sz="1200">
              <a:solidFill>
                <a:srgbClr val="F8F8F8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10930"/>
      </p:ext>
    </p:extLst>
  </p:cSld>
  <p:clrMapOvr>
    <a:masterClrMapping/>
  </p:clrMapOvr>
  <p:transition spd="med"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2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92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92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92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92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92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92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392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96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2000"/>
                                        <p:tgtEl>
                                          <p:spTgt spid="392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960"/>
                            </p:stCondLst>
                            <p:childTnLst>
                              <p:par>
                                <p:cTn id="3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9" dur="2000"/>
                                        <p:tgtEl>
                                          <p:spTgt spid="392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960"/>
                            </p:stCondLst>
                            <p:childTnLst>
                              <p:par>
                                <p:cTn id="4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392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209" grpId="0" animBg="1"/>
      <p:bldP spid="392208" grpId="0" animBg="1"/>
      <p:bldP spid="392207" grpId="0" animBg="1"/>
      <p:bldP spid="392206" grpId="0" animBg="1"/>
      <p:bldP spid="39219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483768" y="3852431"/>
            <a:ext cx="6400800" cy="1600200"/>
          </a:xfrm>
        </p:spPr>
        <p:txBody>
          <a:bodyPr>
            <a:normAutofit/>
          </a:bodyPr>
          <a:lstStyle/>
          <a:p>
            <a:r>
              <a:rPr lang="tr-TR" dirty="0">
                <a:latin typeface="Monotype Corsiva" pitchFamily="66" charset="0"/>
              </a:rPr>
              <a:t>Unutulmamalıdır ki anne baba olarak çocuklarımıza verebileceğimiz iki önemli şey S</a:t>
            </a:r>
            <a:r>
              <a:rPr lang="tr-TR" u="sng" dirty="0">
                <a:latin typeface="Monotype Corsiva" pitchFamily="66" charset="0"/>
              </a:rPr>
              <a:t>EVGİ</a:t>
            </a:r>
            <a:r>
              <a:rPr lang="tr-TR" dirty="0">
                <a:latin typeface="Monotype Corsiva" pitchFamily="66" charset="0"/>
              </a:rPr>
              <a:t> VE </a:t>
            </a:r>
            <a:r>
              <a:rPr lang="tr-TR" u="sng" dirty="0">
                <a:latin typeface="Monotype Corsiva" pitchFamily="66" charset="0"/>
              </a:rPr>
              <a:t>EĞİTİMDİR</a:t>
            </a:r>
            <a:r>
              <a:rPr lang="tr-TR" dirty="0">
                <a:latin typeface="Monotype Corsiva" pitchFamily="66" charset="0"/>
              </a:rPr>
              <a:t>.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SORU CEVAP BÖLÜMÜ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3 Altbilgi Yer Tutucusu">
            <a:extLst>
              <a:ext uri="{FF2B5EF4-FFF2-40B4-BE49-F238E27FC236}">
                <a16:creationId xmlns:a16="http://schemas.microsoft.com/office/drawing/2014/main" xmlns="" id="{8C98419C-7CCF-4832-93AC-460398971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b="1" dirty="0"/>
              <a:t>alperenselcukk@gmail.com</a:t>
            </a:r>
          </a:p>
        </p:txBody>
      </p:sp>
      <p:sp>
        <p:nvSpPr>
          <p:cNvPr id="24" name="5 Veri Yer Tutucusu">
            <a:extLst>
              <a:ext uri="{FF2B5EF4-FFF2-40B4-BE49-F238E27FC236}">
                <a16:creationId xmlns:a16="http://schemas.microsoft.com/office/drawing/2014/main" xmlns="" id="{1C6F34E8-9FB2-4FAB-B10C-2DD767D5D765}"/>
              </a:ext>
            </a:extLst>
          </p:cNvPr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13/05/2008</a:t>
            </a: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xmlns="" id="{B6C7D598-D909-433B-B0AF-BFFF00BCF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Monotype Corsiva" pitchFamily="66" charset="0"/>
              </a:rPr>
              <a:t>Sabırla dinlediğiniz için teşekkür ederim</a:t>
            </a:r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xmlns="" id="{9FA58CA8-1451-4926-9815-82F77615A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229600" cy="603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tr-TR" sz="4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xmlns="" id="{16974FB1-B072-4FA2-A385-FCE90989C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4005263"/>
            <a:ext cx="7772400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itchFamily="66" charset="0"/>
              </a:rPr>
              <a:t>Selçuk Solak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tr-TR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itchFamily="66" charset="0"/>
              </a:rPr>
              <a:t>Psikolojik </a:t>
            </a:r>
            <a:r>
              <a:rPr lang="tr-TR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itchFamily="66" charset="0"/>
              </a:rPr>
              <a:t>Danısman</a:t>
            </a:r>
            <a:r>
              <a:rPr lang="tr-TR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itchFamily="66" charset="0"/>
              </a:rPr>
              <a:t> ve Rehber </a:t>
            </a:r>
            <a:r>
              <a:rPr lang="tr-TR" sz="4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eestyle Script" pitchFamily="66" charset="0"/>
              </a:rPr>
              <a:t>Ögretmen</a:t>
            </a:r>
            <a:endParaRPr lang="tr-TR" sz="40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Freestyle Script" pitchFamily="66" charset="0"/>
            </a:endParaRPr>
          </a:p>
        </p:txBody>
      </p:sp>
      <p:grpSp>
        <p:nvGrpSpPr>
          <p:cNvPr id="40967" name="Group 6">
            <a:extLst>
              <a:ext uri="{FF2B5EF4-FFF2-40B4-BE49-F238E27FC236}">
                <a16:creationId xmlns:a16="http://schemas.microsoft.com/office/drawing/2014/main" xmlns="" id="{2D795174-E55C-467C-8FE1-8D08554B67C2}"/>
              </a:ext>
            </a:extLst>
          </p:cNvPr>
          <p:cNvGrpSpPr>
            <a:grpSpLocks/>
          </p:cNvGrpSpPr>
          <p:nvPr/>
        </p:nvGrpSpPr>
        <p:grpSpPr bwMode="auto">
          <a:xfrm>
            <a:off x="971550" y="2205038"/>
            <a:ext cx="3844925" cy="1898650"/>
            <a:chOff x="1021" y="2200"/>
            <a:chExt cx="2422" cy="1196"/>
          </a:xfrm>
        </p:grpSpPr>
        <p:sp>
          <p:nvSpPr>
            <p:cNvPr id="40979" name="Freeform 7">
              <a:extLst>
                <a:ext uri="{FF2B5EF4-FFF2-40B4-BE49-F238E27FC236}">
                  <a16:creationId xmlns:a16="http://schemas.microsoft.com/office/drawing/2014/main" xmlns="" id="{7DBF4CB9-59D3-442A-BEC5-86F63B4C1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1" y="2200"/>
              <a:ext cx="2422" cy="1196"/>
            </a:xfrm>
            <a:custGeom>
              <a:avLst/>
              <a:gdLst>
                <a:gd name="T0" fmla="*/ 509 w 2422"/>
                <a:gd name="T1" fmla="*/ 94 h 1196"/>
                <a:gd name="T2" fmla="*/ 982 w 2422"/>
                <a:gd name="T3" fmla="*/ 193 h 1196"/>
                <a:gd name="T4" fmla="*/ 1058 w 2422"/>
                <a:gd name="T5" fmla="*/ 190 h 1196"/>
                <a:gd name="T6" fmla="*/ 1126 w 2422"/>
                <a:gd name="T7" fmla="*/ 187 h 1196"/>
                <a:gd name="T8" fmla="*/ 1346 w 2422"/>
                <a:gd name="T9" fmla="*/ 167 h 1196"/>
                <a:gd name="T10" fmla="*/ 1490 w 2422"/>
                <a:gd name="T11" fmla="*/ 167 h 1196"/>
                <a:gd name="T12" fmla="*/ 1608 w 2422"/>
                <a:gd name="T13" fmla="*/ 193 h 1196"/>
                <a:gd name="T14" fmla="*/ 1786 w 2422"/>
                <a:gd name="T15" fmla="*/ 273 h 1196"/>
                <a:gd name="T16" fmla="*/ 1906 w 2422"/>
                <a:gd name="T17" fmla="*/ 319 h 1196"/>
                <a:gd name="T18" fmla="*/ 1948 w 2422"/>
                <a:gd name="T19" fmla="*/ 333 h 1196"/>
                <a:gd name="T20" fmla="*/ 2253 w 2422"/>
                <a:gd name="T21" fmla="*/ 546 h 1196"/>
                <a:gd name="T22" fmla="*/ 2371 w 2422"/>
                <a:gd name="T23" fmla="*/ 625 h 1196"/>
                <a:gd name="T24" fmla="*/ 2396 w 2422"/>
                <a:gd name="T25" fmla="*/ 672 h 1196"/>
                <a:gd name="T26" fmla="*/ 2413 w 2422"/>
                <a:gd name="T27" fmla="*/ 825 h 1196"/>
                <a:gd name="T28" fmla="*/ 2422 w 2422"/>
                <a:gd name="T29" fmla="*/ 872 h 1196"/>
                <a:gd name="T30" fmla="*/ 2385 w 2422"/>
                <a:gd name="T31" fmla="*/ 901 h 1196"/>
                <a:gd name="T32" fmla="*/ 2355 w 2422"/>
                <a:gd name="T33" fmla="*/ 924 h 1196"/>
                <a:gd name="T34" fmla="*/ 2326 w 2422"/>
                <a:gd name="T35" fmla="*/ 938 h 1196"/>
                <a:gd name="T36" fmla="*/ 2285 w 2422"/>
                <a:gd name="T37" fmla="*/ 942 h 1196"/>
                <a:gd name="T38" fmla="*/ 2234 w 2422"/>
                <a:gd name="T39" fmla="*/ 938 h 1196"/>
                <a:gd name="T40" fmla="*/ 2195 w 2422"/>
                <a:gd name="T41" fmla="*/ 929 h 1196"/>
                <a:gd name="T42" fmla="*/ 2133 w 2422"/>
                <a:gd name="T43" fmla="*/ 854 h 1196"/>
                <a:gd name="T44" fmla="*/ 2138 w 2422"/>
                <a:gd name="T45" fmla="*/ 766 h 1196"/>
                <a:gd name="T46" fmla="*/ 2007 w 2422"/>
                <a:gd name="T47" fmla="*/ 658 h 1196"/>
                <a:gd name="T48" fmla="*/ 1921 w 2422"/>
                <a:gd name="T49" fmla="*/ 593 h 1196"/>
                <a:gd name="T50" fmla="*/ 1975 w 2422"/>
                <a:gd name="T51" fmla="*/ 666 h 1196"/>
                <a:gd name="T52" fmla="*/ 2019 w 2422"/>
                <a:gd name="T53" fmla="*/ 713 h 1196"/>
                <a:gd name="T54" fmla="*/ 2088 w 2422"/>
                <a:gd name="T55" fmla="*/ 797 h 1196"/>
                <a:gd name="T56" fmla="*/ 2172 w 2422"/>
                <a:gd name="T57" fmla="*/ 905 h 1196"/>
                <a:gd name="T58" fmla="*/ 2167 w 2422"/>
                <a:gd name="T59" fmla="*/ 941 h 1196"/>
                <a:gd name="T60" fmla="*/ 2150 w 2422"/>
                <a:gd name="T61" fmla="*/ 975 h 1196"/>
                <a:gd name="T62" fmla="*/ 2120 w 2422"/>
                <a:gd name="T63" fmla="*/ 999 h 1196"/>
                <a:gd name="T64" fmla="*/ 2062 w 2422"/>
                <a:gd name="T65" fmla="*/ 1021 h 1196"/>
                <a:gd name="T66" fmla="*/ 2026 w 2422"/>
                <a:gd name="T67" fmla="*/ 1028 h 1196"/>
                <a:gd name="T68" fmla="*/ 1982 w 2422"/>
                <a:gd name="T69" fmla="*/ 1037 h 1196"/>
                <a:gd name="T70" fmla="*/ 1940 w 2422"/>
                <a:gd name="T71" fmla="*/ 1044 h 1196"/>
                <a:gd name="T72" fmla="*/ 1845 w 2422"/>
                <a:gd name="T73" fmla="*/ 1097 h 1196"/>
                <a:gd name="T74" fmla="*/ 1786 w 2422"/>
                <a:gd name="T75" fmla="*/ 1117 h 1196"/>
                <a:gd name="T76" fmla="*/ 1727 w 2422"/>
                <a:gd name="T77" fmla="*/ 1097 h 1196"/>
                <a:gd name="T78" fmla="*/ 1701 w 2422"/>
                <a:gd name="T79" fmla="*/ 1137 h 1196"/>
                <a:gd name="T80" fmla="*/ 1659 w 2422"/>
                <a:gd name="T81" fmla="*/ 1176 h 1196"/>
                <a:gd name="T82" fmla="*/ 1583 w 2422"/>
                <a:gd name="T83" fmla="*/ 1196 h 1196"/>
                <a:gd name="T84" fmla="*/ 1507 w 2422"/>
                <a:gd name="T85" fmla="*/ 1190 h 1196"/>
                <a:gd name="T86" fmla="*/ 1439 w 2422"/>
                <a:gd name="T87" fmla="*/ 1163 h 1196"/>
                <a:gd name="T88" fmla="*/ 1312 w 2422"/>
                <a:gd name="T89" fmla="*/ 1097 h 1196"/>
                <a:gd name="T90" fmla="*/ 1050 w 2422"/>
                <a:gd name="T91" fmla="*/ 911 h 1196"/>
                <a:gd name="T92" fmla="*/ 872 w 2422"/>
                <a:gd name="T93" fmla="*/ 778 h 1196"/>
                <a:gd name="T94" fmla="*/ 762 w 2422"/>
                <a:gd name="T95" fmla="*/ 685 h 1196"/>
                <a:gd name="T96" fmla="*/ 690 w 2422"/>
                <a:gd name="T97" fmla="*/ 652 h 1196"/>
                <a:gd name="T98" fmla="*/ 619 w 2422"/>
                <a:gd name="T99" fmla="*/ 625 h 1196"/>
                <a:gd name="T100" fmla="*/ 458 w 2422"/>
                <a:gd name="T101" fmla="*/ 596 h 1196"/>
                <a:gd name="T102" fmla="*/ 355 w 2422"/>
                <a:gd name="T103" fmla="*/ 559 h 1196"/>
                <a:gd name="T104" fmla="*/ 0 w 2422"/>
                <a:gd name="T105" fmla="*/ 466 h 1196"/>
                <a:gd name="T106" fmla="*/ 186 w 2422"/>
                <a:gd name="T107" fmla="*/ 0 h 1196"/>
                <a:gd name="T108" fmla="*/ 509 w 2422"/>
                <a:gd name="T109" fmla="*/ 94 h 119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422"/>
                <a:gd name="T166" fmla="*/ 0 h 1196"/>
                <a:gd name="T167" fmla="*/ 2422 w 2422"/>
                <a:gd name="T168" fmla="*/ 1196 h 119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422" h="1196">
                  <a:moveTo>
                    <a:pt x="509" y="94"/>
                  </a:moveTo>
                  <a:lnTo>
                    <a:pt x="982" y="193"/>
                  </a:lnTo>
                  <a:lnTo>
                    <a:pt x="1058" y="190"/>
                  </a:lnTo>
                  <a:lnTo>
                    <a:pt x="1126" y="187"/>
                  </a:lnTo>
                  <a:lnTo>
                    <a:pt x="1346" y="167"/>
                  </a:lnTo>
                  <a:lnTo>
                    <a:pt x="1490" y="167"/>
                  </a:lnTo>
                  <a:lnTo>
                    <a:pt x="1608" y="193"/>
                  </a:lnTo>
                  <a:lnTo>
                    <a:pt x="1786" y="273"/>
                  </a:lnTo>
                  <a:lnTo>
                    <a:pt x="1906" y="319"/>
                  </a:lnTo>
                  <a:lnTo>
                    <a:pt x="1948" y="333"/>
                  </a:lnTo>
                  <a:lnTo>
                    <a:pt x="2253" y="546"/>
                  </a:lnTo>
                  <a:lnTo>
                    <a:pt x="2371" y="625"/>
                  </a:lnTo>
                  <a:lnTo>
                    <a:pt x="2396" y="672"/>
                  </a:lnTo>
                  <a:lnTo>
                    <a:pt x="2413" y="825"/>
                  </a:lnTo>
                  <a:lnTo>
                    <a:pt x="2422" y="872"/>
                  </a:lnTo>
                  <a:lnTo>
                    <a:pt x="2385" y="901"/>
                  </a:lnTo>
                  <a:lnTo>
                    <a:pt x="2355" y="924"/>
                  </a:lnTo>
                  <a:lnTo>
                    <a:pt x="2326" y="938"/>
                  </a:lnTo>
                  <a:lnTo>
                    <a:pt x="2285" y="942"/>
                  </a:lnTo>
                  <a:lnTo>
                    <a:pt x="2234" y="938"/>
                  </a:lnTo>
                  <a:lnTo>
                    <a:pt x="2195" y="929"/>
                  </a:lnTo>
                  <a:lnTo>
                    <a:pt x="2133" y="854"/>
                  </a:lnTo>
                  <a:lnTo>
                    <a:pt x="2138" y="766"/>
                  </a:lnTo>
                  <a:lnTo>
                    <a:pt x="2007" y="658"/>
                  </a:lnTo>
                  <a:lnTo>
                    <a:pt x="1921" y="593"/>
                  </a:lnTo>
                  <a:lnTo>
                    <a:pt x="1975" y="666"/>
                  </a:lnTo>
                  <a:lnTo>
                    <a:pt x="2019" y="713"/>
                  </a:lnTo>
                  <a:lnTo>
                    <a:pt x="2088" y="797"/>
                  </a:lnTo>
                  <a:lnTo>
                    <a:pt x="2172" y="905"/>
                  </a:lnTo>
                  <a:lnTo>
                    <a:pt x="2167" y="941"/>
                  </a:lnTo>
                  <a:lnTo>
                    <a:pt x="2150" y="975"/>
                  </a:lnTo>
                  <a:lnTo>
                    <a:pt x="2120" y="999"/>
                  </a:lnTo>
                  <a:lnTo>
                    <a:pt x="2062" y="1021"/>
                  </a:lnTo>
                  <a:lnTo>
                    <a:pt x="2026" y="1028"/>
                  </a:lnTo>
                  <a:lnTo>
                    <a:pt x="1982" y="1037"/>
                  </a:lnTo>
                  <a:lnTo>
                    <a:pt x="1940" y="1044"/>
                  </a:lnTo>
                  <a:lnTo>
                    <a:pt x="1845" y="1097"/>
                  </a:lnTo>
                  <a:lnTo>
                    <a:pt x="1786" y="1117"/>
                  </a:lnTo>
                  <a:lnTo>
                    <a:pt x="1727" y="1097"/>
                  </a:lnTo>
                  <a:lnTo>
                    <a:pt x="1701" y="1137"/>
                  </a:lnTo>
                  <a:lnTo>
                    <a:pt x="1659" y="1176"/>
                  </a:lnTo>
                  <a:lnTo>
                    <a:pt x="1583" y="1196"/>
                  </a:lnTo>
                  <a:lnTo>
                    <a:pt x="1507" y="1190"/>
                  </a:lnTo>
                  <a:lnTo>
                    <a:pt x="1439" y="1163"/>
                  </a:lnTo>
                  <a:lnTo>
                    <a:pt x="1312" y="1097"/>
                  </a:lnTo>
                  <a:lnTo>
                    <a:pt x="1050" y="911"/>
                  </a:lnTo>
                  <a:lnTo>
                    <a:pt x="872" y="778"/>
                  </a:lnTo>
                  <a:lnTo>
                    <a:pt x="762" y="685"/>
                  </a:lnTo>
                  <a:lnTo>
                    <a:pt x="690" y="652"/>
                  </a:lnTo>
                  <a:lnTo>
                    <a:pt x="619" y="625"/>
                  </a:lnTo>
                  <a:lnTo>
                    <a:pt x="458" y="596"/>
                  </a:lnTo>
                  <a:lnTo>
                    <a:pt x="355" y="559"/>
                  </a:lnTo>
                  <a:lnTo>
                    <a:pt x="0" y="466"/>
                  </a:lnTo>
                  <a:lnTo>
                    <a:pt x="186" y="0"/>
                  </a:lnTo>
                  <a:lnTo>
                    <a:pt x="509" y="94"/>
                  </a:lnTo>
                  <a:close/>
                </a:path>
              </a:pathLst>
            </a:custGeom>
            <a:solidFill>
              <a:srgbClr val="FFBFBF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0980" name="Freeform 8">
              <a:extLst>
                <a:ext uri="{FF2B5EF4-FFF2-40B4-BE49-F238E27FC236}">
                  <a16:creationId xmlns:a16="http://schemas.microsoft.com/office/drawing/2014/main" xmlns="" id="{2A00F4F1-FBF2-4FEA-A5B5-A77C80DE4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5" y="2726"/>
              <a:ext cx="258" cy="399"/>
            </a:xfrm>
            <a:custGeom>
              <a:avLst/>
              <a:gdLst>
                <a:gd name="T0" fmla="*/ 9 w 258"/>
                <a:gd name="T1" fmla="*/ 0 h 399"/>
                <a:gd name="T2" fmla="*/ 3 w 258"/>
                <a:gd name="T3" fmla="*/ 30 h 399"/>
                <a:gd name="T4" fmla="*/ 0 w 258"/>
                <a:gd name="T5" fmla="*/ 60 h 399"/>
                <a:gd name="T6" fmla="*/ 17 w 258"/>
                <a:gd name="T7" fmla="*/ 83 h 399"/>
                <a:gd name="T8" fmla="*/ 64 w 258"/>
                <a:gd name="T9" fmla="*/ 145 h 399"/>
                <a:gd name="T10" fmla="*/ 123 w 258"/>
                <a:gd name="T11" fmla="*/ 209 h 399"/>
                <a:gd name="T12" fmla="*/ 169 w 258"/>
                <a:gd name="T13" fmla="*/ 267 h 399"/>
                <a:gd name="T14" fmla="*/ 224 w 258"/>
                <a:gd name="T15" fmla="*/ 335 h 399"/>
                <a:gd name="T16" fmla="*/ 243 w 258"/>
                <a:gd name="T17" fmla="*/ 358 h 399"/>
                <a:gd name="T18" fmla="*/ 258 w 258"/>
                <a:gd name="T19" fmla="*/ 382 h 399"/>
                <a:gd name="T20" fmla="*/ 257 w 258"/>
                <a:gd name="T21" fmla="*/ 399 h 39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8"/>
                <a:gd name="T34" fmla="*/ 0 h 399"/>
                <a:gd name="T35" fmla="*/ 258 w 258"/>
                <a:gd name="T36" fmla="*/ 399 h 39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8" h="399">
                  <a:moveTo>
                    <a:pt x="9" y="0"/>
                  </a:moveTo>
                  <a:lnTo>
                    <a:pt x="3" y="30"/>
                  </a:lnTo>
                  <a:lnTo>
                    <a:pt x="0" y="60"/>
                  </a:lnTo>
                  <a:lnTo>
                    <a:pt x="17" y="83"/>
                  </a:lnTo>
                  <a:lnTo>
                    <a:pt x="64" y="145"/>
                  </a:lnTo>
                  <a:lnTo>
                    <a:pt x="123" y="209"/>
                  </a:lnTo>
                  <a:lnTo>
                    <a:pt x="169" y="267"/>
                  </a:lnTo>
                  <a:lnTo>
                    <a:pt x="224" y="335"/>
                  </a:lnTo>
                  <a:lnTo>
                    <a:pt x="243" y="358"/>
                  </a:lnTo>
                  <a:lnTo>
                    <a:pt x="258" y="382"/>
                  </a:lnTo>
                  <a:lnTo>
                    <a:pt x="257" y="399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0981" name="Freeform 9">
              <a:extLst>
                <a:ext uri="{FF2B5EF4-FFF2-40B4-BE49-F238E27FC236}">
                  <a16:creationId xmlns:a16="http://schemas.microsoft.com/office/drawing/2014/main" xmlns="" id="{FB3B31E8-7296-47C1-BF74-BCFDDC98D7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3" y="3032"/>
              <a:ext cx="987" cy="364"/>
            </a:xfrm>
            <a:custGeom>
              <a:avLst/>
              <a:gdLst>
                <a:gd name="T0" fmla="*/ 41 w 987"/>
                <a:gd name="T1" fmla="*/ 346 h 364"/>
                <a:gd name="T2" fmla="*/ 99 w 987"/>
                <a:gd name="T3" fmla="*/ 359 h 364"/>
                <a:gd name="T4" fmla="*/ 169 w 987"/>
                <a:gd name="T5" fmla="*/ 361 h 364"/>
                <a:gd name="T6" fmla="*/ 241 w 987"/>
                <a:gd name="T7" fmla="*/ 335 h 364"/>
                <a:gd name="T8" fmla="*/ 286 w 987"/>
                <a:gd name="T9" fmla="*/ 282 h 364"/>
                <a:gd name="T10" fmla="*/ 319 w 987"/>
                <a:gd name="T11" fmla="*/ 273 h 364"/>
                <a:gd name="T12" fmla="*/ 361 w 987"/>
                <a:gd name="T13" fmla="*/ 285 h 364"/>
                <a:gd name="T14" fmla="*/ 433 w 987"/>
                <a:gd name="T15" fmla="*/ 256 h 364"/>
                <a:gd name="T16" fmla="*/ 509 w 987"/>
                <a:gd name="T17" fmla="*/ 212 h 364"/>
                <a:gd name="T18" fmla="*/ 563 w 987"/>
                <a:gd name="T19" fmla="*/ 202 h 364"/>
                <a:gd name="T20" fmla="*/ 626 w 987"/>
                <a:gd name="T21" fmla="*/ 190 h 364"/>
                <a:gd name="T22" fmla="*/ 699 w 987"/>
                <a:gd name="T23" fmla="*/ 159 h 364"/>
                <a:gd name="T24" fmla="*/ 727 w 987"/>
                <a:gd name="T25" fmla="*/ 117 h 364"/>
                <a:gd name="T26" fmla="*/ 770 w 987"/>
                <a:gd name="T27" fmla="*/ 100 h 364"/>
                <a:gd name="T28" fmla="*/ 860 w 987"/>
                <a:gd name="T29" fmla="*/ 110 h 364"/>
                <a:gd name="T30" fmla="*/ 915 w 987"/>
                <a:gd name="T31" fmla="*/ 97 h 364"/>
                <a:gd name="T32" fmla="*/ 964 w 987"/>
                <a:gd name="T33" fmla="*/ 60 h 364"/>
                <a:gd name="T34" fmla="*/ 985 w 987"/>
                <a:gd name="T35" fmla="*/ 18 h 364"/>
                <a:gd name="T36" fmla="*/ 964 w 987"/>
                <a:gd name="T37" fmla="*/ 9 h 364"/>
                <a:gd name="T38" fmla="*/ 905 w 987"/>
                <a:gd name="T39" fmla="*/ 40 h 364"/>
                <a:gd name="T40" fmla="*/ 829 w 987"/>
                <a:gd name="T41" fmla="*/ 65 h 364"/>
                <a:gd name="T42" fmla="*/ 763 w 987"/>
                <a:gd name="T43" fmla="*/ 65 h 364"/>
                <a:gd name="T44" fmla="*/ 736 w 987"/>
                <a:gd name="T45" fmla="*/ 81 h 364"/>
                <a:gd name="T46" fmla="*/ 673 w 987"/>
                <a:gd name="T47" fmla="*/ 114 h 364"/>
                <a:gd name="T48" fmla="*/ 551 w 987"/>
                <a:gd name="T49" fmla="*/ 141 h 364"/>
                <a:gd name="T50" fmla="*/ 491 w 987"/>
                <a:gd name="T51" fmla="*/ 135 h 364"/>
                <a:gd name="T52" fmla="*/ 475 w 987"/>
                <a:gd name="T53" fmla="*/ 177 h 364"/>
                <a:gd name="T54" fmla="*/ 446 w 987"/>
                <a:gd name="T55" fmla="*/ 209 h 364"/>
                <a:gd name="T56" fmla="*/ 385 w 987"/>
                <a:gd name="T57" fmla="*/ 224 h 364"/>
                <a:gd name="T58" fmla="*/ 303 w 987"/>
                <a:gd name="T59" fmla="*/ 232 h 364"/>
                <a:gd name="T60" fmla="*/ 247 w 987"/>
                <a:gd name="T61" fmla="*/ 238 h 364"/>
                <a:gd name="T62" fmla="*/ 206 w 987"/>
                <a:gd name="T63" fmla="*/ 283 h 364"/>
                <a:gd name="T64" fmla="*/ 141 w 987"/>
                <a:gd name="T65" fmla="*/ 305 h 364"/>
                <a:gd name="T66" fmla="*/ 63 w 987"/>
                <a:gd name="T67" fmla="*/ 304 h 364"/>
                <a:gd name="T68" fmla="*/ 11 w 987"/>
                <a:gd name="T69" fmla="*/ 315 h 36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987"/>
                <a:gd name="T106" fmla="*/ 0 h 364"/>
                <a:gd name="T107" fmla="*/ 987 w 987"/>
                <a:gd name="T108" fmla="*/ 364 h 36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987" h="364">
                  <a:moveTo>
                    <a:pt x="0" y="330"/>
                  </a:moveTo>
                  <a:lnTo>
                    <a:pt x="41" y="346"/>
                  </a:lnTo>
                  <a:lnTo>
                    <a:pt x="71" y="357"/>
                  </a:lnTo>
                  <a:lnTo>
                    <a:pt x="99" y="359"/>
                  </a:lnTo>
                  <a:lnTo>
                    <a:pt x="145" y="364"/>
                  </a:lnTo>
                  <a:lnTo>
                    <a:pt x="169" y="361"/>
                  </a:lnTo>
                  <a:lnTo>
                    <a:pt x="220" y="348"/>
                  </a:lnTo>
                  <a:lnTo>
                    <a:pt x="241" y="335"/>
                  </a:lnTo>
                  <a:lnTo>
                    <a:pt x="269" y="306"/>
                  </a:lnTo>
                  <a:lnTo>
                    <a:pt x="286" y="282"/>
                  </a:lnTo>
                  <a:lnTo>
                    <a:pt x="293" y="265"/>
                  </a:lnTo>
                  <a:lnTo>
                    <a:pt x="319" y="273"/>
                  </a:lnTo>
                  <a:lnTo>
                    <a:pt x="343" y="282"/>
                  </a:lnTo>
                  <a:lnTo>
                    <a:pt x="361" y="285"/>
                  </a:lnTo>
                  <a:lnTo>
                    <a:pt x="396" y="270"/>
                  </a:lnTo>
                  <a:lnTo>
                    <a:pt x="433" y="256"/>
                  </a:lnTo>
                  <a:lnTo>
                    <a:pt x="485" y="224"/>
                  </a:lnTo>
                  <a:lnTo>
                    <a:pt x="509" y="212"/>
                  </a:lnTo>
                  <a:lnTo>
                    <a:pt x="533" y="208"/>
                  </a:lnTo>
                  <a:lnTo>
                    <a:pt x="563" y="202"/>
                  </a:lnTo>
                  <a:lnTo>
                    <a:pt x="589" y="196"/>
                  </a:lnTo>
                  <a:lnTo>
                    <a:pt x="626" y="190"/>
                  </a:lnTo>
                  <a:lnTo>
                    <a:pt x="673" y="173"/>
                  </a:lnTo>
                  <a:lnTo>
                    <a:pt x="699" y="159"/>
                  </a:lnTo>
                  <a:lnTo>
                    <a:pt x="719" y="140"/>
                  </a:lnTo>
                  <a:lnTo>
                    <a:pt x="727" y="117"/>
                  </a:lnTo>
                  <a:lnTo>
                    <a:pt x="739" y="92"/>
                  </a:lnTo>
                  <a:lnTo>
                    <a:pt x="770" y="100"/>
                  </a:lnTo>
                  <a:lnTo>
                    <a:pt x="813" y="107"/>
                  </a:lnTo>
                  <a:lnTo>
                    <a:pt x="860" y="110"/>
                  </a:lnTo>
                  <a:lnTo>
                    <a:pt x="890" y="106"/>
                  </a:lnTo>
                  <a:lnTo>
                    <a:pt x="915" y="97"/>
                  </a:lnTo>
                  <a:lnTo>
                    <a:pt x="940" y="81"/>
                  </a:lnTo>
                  <a:lnTo>
                    <a:pt x="964" y="60"/>
                  </a:lnTo>
                  <a:lnTo>
                    <a:pt x="987" y="43"/>
                  </a:lnTo>
                  <a:lnTo>
                    <a:pt x="985" y="18"/>
                  </a:lnTo>
                  <a:lnTo>
                    <a:pt x="981" y="0"/>
                  </a:lnTo>
                  <a:lnTo>
                    <a:pt x="964" y="9"/>
                  </a:lnTo>
                  <a:lnTo>
                    <a:pt x="933" y="24"/>
                  </a:lnTo>
                  <a:lnTo>
                    <a:pt x="905" y="40"/>
                  </a:lnTo>
                  <a:lnTo>
                    <a:pt x="868" y="57"/>
                  </a:lnTo>
                  <a:lnTo>
                    <a:pt x="829" y="65"/>
                  </a:lnTo>
                  <a:lnTo>
                    <a:pt x="790" y="66"/>
                  </a:lnTo>
                  <a:lnTo>
                    <a:pt x="763" y="65"/>
                  </a:lnTo>
                  <a:lnTo>
                    <a:pt x="737" y="65"/>
                  </a:lnTo>
                  <a:lnTo>
                    <a:pt x="736" y="81"/>
                  </a:lnTo>
                  <a:lnTo>
                    <a:pt x="719" y="92"/>
                  </a:lnTo>
                  <a:lnTo>
                    <a:pt x="673" y="114"/>
                  </a:lnTo>
                  <a:lnTo>
                    <a:pt x="605" y="130"/>
                  </a:lnTo>
                  <a:lnTo>
                    <a:pt x="551" y="141"/>
                  </a:lnTo>
                  <a:lnTo>
                    <a:pt x="509" y="137"/>
                  </a:lnTo>
                  <a:lnTo>
                    <a:pt x="491" y="135"/>
                  </a:lnTo>
                  <a:lnTo>
                    <a:pt x="488" y="155"/>
                  </a:lnTo>
                  <a:lnTo>
                    <a:pt x="475" y="177"/>
                  </a:lnTo>
                  <a:lnTo>
                    <a:pt x="458" y="201"/>
                  </a:lnTo>
                  <a:lnTo>
                    <a:pt x="446" y="209"/>
                  </a:lnTo>
                  <a:lnTo>
                    <a:pt x="424" y="216"/>
                  </a:lnTo>
                  <a:lnTo>
                    <a:pt x="385" y="224"/>
                  </a:lnTo>
                  <a:lnTo>
                    <a:pt x="334" y="233"/>
                  </a:lnTo>
                  <a:lnTo>
                    <a:pt x="303" y="232"/>
                  </a:lnTo>
                  <a:lnTo>
                    <a:pt x="254" y="219"/>
                  </a:lnTo>
                  <a:lnTo>
                    <a:pt x="247" y="238"/>
                  </a:lnTo>
                  <a:lnTo>
                    <a:pt x="231" y="259"/>
                  </a:lnTo>
                  <a:lnTo>
                    <a:pt x="206" y="283"/>
                  </a:lnTo>
                  <a:lnTo>
                    <a:pt x="173" y="298"/>
                  </a:lnTo>
                  <a:lnTo>
                    <a:pt x="141" y="305"/>
                  </a:lnTo>
                  <a:lnTo>
                    <a:pt x="113" y="306"/>
                  </a:lnTo>
                  <a:lnTo>
                    <a:pt x="63" y="304"/>
                  </a:lnTo>
                  <a:lnTo>
                    <a:pt x="18" y="299"/>
                  </a:lnTo>
                  <a:lnTo>
                    <a:pt x="11" y="315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7F5F3F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0982" name="Freeform 10">
              <a:extLst>
                <a:ext uri="{FF2B5EF4-FFF2-40B4-BE49-F238E27FC236}">
                  <a16:creationId xmlns:a16="http://schemas.microsoft.com/office/drawing/2014/main" xmlns="" id="{3593C565-168B-49EE-8A03-B567B71EA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9" y="2789"/>
              <a:ext cx="226" cy="268"/>
            </a:xfrm>
            <a:custGeom>
              <a:avLst/>
              <a:gdLst>
                <a:gd name="T0" fmla="*/ 0 w 226"/>
                <a:gd name="T1" fmla="*/ 0 h 268"/>
                <a:gd name="T2" fmla="*/ 226 w 226"/>
                <a:gd name="T3" fmla="*/ 182 h 268"/>
                <a:gd name="T4" fmla="*/ 218 w 226"/>
                <a:gd name="T5" fmla="*/ 268 h 268"/>
                <a:gd name="T6" fmla="*/ 0 w 226"/>
                <a:gd name="T7" fmla="*/ 0 h 2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6"/>
                <a:gd name="T13" fmla="*/ 0 h 268"/>
                <a:gd name="T14" fmla="*/ 226 w 226"/>
                <a:gd name="T15" fmla="*/ 268 h 2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6" h="268">
                  <a:moveTo>
                    <a:pt x="0" y="0"/>
                  </a:moveTo>
                  <a:lnTo>
                    <a:pt x="226" y="182"/>
                  </a:lnTo>
                  <a:lnTo>
                    <a:pt x="218" y="2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1F00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0983" name="Freeform 11">
              <a:extLst>
                <a:ext uri="{FF2B5EF4-FFF2-40B4-BE49-F238E27FC236}">
                  <a16:creationId xmlns:a16="http://schemas.microsoft.com/office/drawing/2014/main" xmlns="" id="{25048DD3-2042-4F34-8B90-376FE2BBFE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3090"/>
              <a:ext cx="234" cy="222"/>
            </a:xfrm>
            <a:custGeom>
              <a:avLst/>
              <a:gdLst>
                <a:gd name="T0" fmla="*/ 0 w 234"/>
                <a:gd name="T1" fmla="*/ 0 h 222"/>
                <a:gd name="T2" fmla="*/ 44 w 234"/>
                <a:gd name="T3" fmla="*/ 16 h 222"/>
                <a:gd name="T4" fmla="*/ 83 w 234"/>
                <a:gd name="T5" fmla="*/ 39 h 222"/>
                <a:gd name="T6" fmla="*/ 124 w 234"/>
                <a:gd name="T7" fmla="*/ 76 h 222"/>
                <a:gd name="T8" fmla="*/ 166 w 234"/>
                <a:gd name="T9" fmla="*/ 120 h 222"/>
                <a:gd name="T10" fmla="*/ 203 w 234"/>
                <a:gd name="T11" fmla="*/ 159 h 222"/>
                <a:gd name="T12" fmla="*/ 219 w 234"/>
                <a:gd name="T13" fmla="*/ 182 h 222"/>
                <a:gd name="T14" fmla="*/ 234 w 234"/>
                <a:gd name="T15" fmla="*/ 205 h 222"/>
                <a:gd name="T16" fmla="*/ 234 w 234"/>
                <a:gd name="T17" fmla="*/ 222 h 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34"/>
                <a:gd name="T28" fmla="*/ 0 h 222"/>
                <a:gd name="T29" fmla="*/ 234 w 234"/>
                <a:gd name="T30" fmla="*/ 222 h 2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34" h="222">
                  <a:moveTo>
                    <a:pt x="0" y="0"/>
                  </a:moveTo>
                  <a:lnTo>
                    <a:pt x="44" y="16"/>
                  </a:lnTo>
                  <a:lnTo>
                    <a:pt x="83" y="39"/>
                  </a:lnTo>
                  <a:lnTo>
                    <a:pt x="124" y="76"/>
                  </a:lnTo>
                  <a:lnTo>
                    <a:pt x="166" y="120"/>
                  </a:lnTo>
                  <a:lnTo>
                    <a:pt x="203" y="159"/>
                  </a:lnTo>
                  <a:lnTo>
                    <a:pt x="219" y="182"/>
                  </a:lnTo>
                  <a:lnTo>
                    <a:pt x="234" y="205"/>
                  </a:lnTo>
                  <a:lnTo>
                    <a:pt x="234" y="222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0984" name="Freeform 12">
              <a:extLst>
                <a:ext uri="{FF2B5EF4-FFF2-40B4-BE49-F238E27FC236}">
                  <a16:creationId xmlns:a16="http://schemas.microsoft.com/office/drawing/2014/main" xmlns="" id="{34948269-A980-44B8-A13F-D9BAEE471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" y="2988"/>
              <a:ext cx="180" cy="253"/>
            </a:xfrm>
            <a:custGeom>
              <a:avLst/>
              <a:gdLst>
                <a:gd name="T0" fmla="*/ 0 w 180"/>
                <a:gd name="T1" fmla="*/ 0 h 253"/>
                <a:gd name="T2" fmla="*/ 121 w 180"/>
                <a:gd name="T3" fmla="*/ 149 h 253"/>
                <a:gd name="T4" fmla="*/ 151 w 180"/>
                <a:gd name="T5" fmla="*/ 180 h 253"/>
                <a:gd name="T6" fmla="*/ 163 w 180"/>
                <a:gd name="T7" fmla="*/ 202 h 253"/>
                <a:gd name="T8" fmla="*/ 180 w 180"/>
                <a:gd name="T9" fmla="*/ 229 h 253"/>
                <a:gd name="T10" fmla="*/ 175 w 180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0"/>
                <a:gd name="T19" fmla="*/ 0 h 253"/>
                <a:gd name="T20" fmla="*/ 180 w 180"/>
                <a:gd name="T21" fmla="*/ 253 h 2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0" h="253">
                  <a:moveTo>
                    <a:pt x="0" y="0"/>
                  </a:moveTo>
                  <a:lnTo>
                    <a:pt x="121" y="149"/>
                  </a:lnTo>
                  <a:lnTo>
                    <a:pt x="151" y="180"/>
                  </a:lnTo>
                  <a:lnTo>
                    <a:pt x="163" y="202"/>
                  </a:lnTo>
                  <a:lnTo>
                    <a:pt x="180" y="229"/>
                  </a:lnTo>
                  <a:lnTo>
                    <a:pt x="175" y="253"/>
                  </a:lnTo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40968" name="Group 13">
            <a:extLst>
              <a:ext uri="{FF2B5EF4-FFF2-40B4-BE49-F238E27FC236}">
                <a16:creationId xmlns:a16="http://schemas.microsoft.com/office/drawing/2014/main" xmlns="" id="{65F7B0C6-076D-4B35-B5A2-8A884D1E2673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060575"/>
            <a:ext cx="2244725" cy="1412875"/>
            <a:chOff x="8" y="1826"/>
            <a:chExt cx="1550" cy="1226"/>
          </a:xfrm>
        </p:grpSpPr>
        <p:sp>
          <p:nvSpPr>
            <p:cNvPr id="40977" name="Freeform 14">
              <a:extLst>
                <a:ext uri="{FF2B5EF4-FFF2-40B4-BE49-F238E27FC236}">
                  <a16:creationId xmlns:a16="http://schemas.microsoft.com/office/drawing/2014/main" xmlns="" id="{1A591E79-6696-4FC2-99F9-F0BFB8B20A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" y="2215"/>
              <a:ext cx="530" cy="763"/>
            </a:xfrm>
            <a:custGeom>
              <a:avLst/>
              <a:gdLst>
                <a:gd name="T0" fmla="*/ 338 w 530"/>
                <a:gd name="T1" fmla="*/ 0 h 763"/>
                <a:gd name="T2" fmla="*/ 530 w 530"/>
                <a:gd name="T3" fmla="*/ 62 h 763"/>
                <a:gd name="T4" fmla="*/ 517 w 530"/>
                <a:gd name="T5" fmla="*/ 155 h 763"/>
                <a:gd name="T6" fmla="*/ 504 w 530"/>
                <a:gd name="T7" fmla="*/ 268 h 763"/>
                <a:gd name="T8" fmla="*/ 496 w 530"/>
                <a:gd name="T9" fmla="*/ 374 h 763"/>
                <a:gd name="T10" fmla="*/ 479 w 530"/>
                <a:gd name="T11" fmla="*/ 421 h 763"/>
                <a:gd name="T12" fmla="*/ 402 w 530"/>
                <a:gd name="T13" fmla="*/ 531 h 763"/>
                <a:gd name="T14" fmla="*/ 330 w 530"/>
                <a:gd name="T15" fmla="*/ 604 h 763"/>
                <a:gd name="T16" fmla="*/ 292 w 530"/>
                <a:gd name="T17" fmla="*/ 640 h 763"/>
                <a:gd name="T18" fmla="*/ 279 w 530"/>
                <a:gd name="T19" fmla="*/ 680 h 763"/>
                <a:gd name="T20" fmla="*/ 258 w 530"/>
                <a:gd name="T21" fmla="*/ 713 h 763"/>
                <a:gd name="T22" fmla="*/ 220 w 530"/>
                <a:gd name="T23" fmla="*/ 733 h 763"/>
                <a:gd name="T24" fmla="*/ 169 w 530"/>
                <a:gd name="T25" fmla="*/ 763 h 763"/>
                <a:gd name="T26" fmla="*/ 0 w 530"/>
                <a:gd name="T27" fmla="*/ 716 h 763"/>
                <a:gd name="T28" fmla="*/ 338 w 530"/>
                <a:gd name="T29" fmla="*/ 0 h 7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30"/>
                <a:gd name="T46" fmla="*/ 0 h 763"/>
                <a:gd name="T47" fmla="*/ 530 w 530"/>
                <a:gd name="T48" fmla="*/ 763 h 7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30" h="763">
                  <a:moveTo>
                    <a:pt x="338" y="0"/>
                  </a:moveTo>
                  <a:lnTo>
                    <a:pt x="530" y="62"/>
                  </a:lnTo>
                  <a:lnTo>
                    <a:pt x="517" y="155"/>
                  </a:lnTo>
                  <a:lnTo>
                    <a:pt x="504" y="268"/>
                  </a:lnTo>
                  <a:lnTo>
                    <a:pt x="496" y="374"/>
                  </a:lnTo>
                  <a:lnTo>
                    <a:pt x="479" y="421"/>
                  </a:lnTo>
                  <a:lnTo>
                    <a:pt x="402" y="531"/>
                  </a:lnTo>
                  <a:lnTo>
                    <a:pt x="330" y="604"/>
                  </a:lnTo>
                  <a:lnTo>
                    <a:pt x="292" y="640"/>
                  </a:lnTo>
                  <a:lnTo>
                    <a:pt x="279" y="680"/>
                  </a:lnTo>
                  <a:lnTo>
                    <a:pt x="258" y="713"/>
                  </a:lnTo>
                  <a:lnTo>
                    <a:pt x="220" y="733"/>
                  </a:lnTo>
                  <a:lnTo>
                    <a:pt x="169" y="763"/>
                  </a:lnTo>
                  <a:lnTo>
                    <a:pt x="0" y="716"/>
                  </a:lnTo>
                  <a:lnTo>
                    <a:pt x="338" y="0"/>
                  </a:lnTo>
                  <a:close/>
                </a:path>
              </a:pathLst>
            </a:custGeom>
            <a:solidFill>
              <a:srgbClr val="DFDFFF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0978" name="Freeform 15">
              <a:extLst>
                <a:ext uri="{FF2B5EF4-FFF2-40B4-BE49-F238E27FC236}">
                  <a16:creationId xmlns:a16="http://schemas.microsoft.com/office/drawing/2014/main" xmlns="" id="{FD80B7CF-C0CB-42EB-A77C-39B47E589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8" y="1826"/>
              <a:ext cx="1371" cy="1226"/>
            </a:xfrm>
            <a:custGeom>
              <a:avLst/>
              <a:gdLst>
                <a:gd name="T0" fmla="*/ 0 w 1371"/>
                <a:gd name="T1" fmla="*/ 1129 h 1226"/>
                <a:gd name="T2" fmla="*/ 927 w 1371"/>
                <a:gd name="T3" fmla="*/ 1226 h 1226"/>
                <a:gd name="T4" fmla="*/ 1049 w 1371"/>
                <a:gd name="T5" fmla="*/ 1102 h 1226"/>
                <a:gd name="T6" fmla="*/ 1138 w 1371"/>
                <a:gd name="T7" fmla="*/ 1006 h 1226"/>
                <a:gd name="T8" fmla="*/ 1206 w 1371"/>
                <a:gd name="T9" fmla="*/ 907 h 1226"/>
                <a:gd name="T10" fmla="*/ 1240 w 1371"/>
                <a:gd name="T11" fmla="*/ 857 h 1226"/>
                <a:gd name="T12" fmla="*/ 1295 w 1371"/>
                <a:gd name="T13" fmla="*/ 723 h 1226"/>
                <a:gd name="T14" fmla="*/ 1341 w 1371"/>
                <a:gd name="T15" fmla="*/ 594 h 1226"/>
                <a:gd name="T16" fmla="*/ 1371 w 1371"/>
                <a:gd name="T17" fmla="*/ 495 h 1226"/>
                <a:gd name="T18" fmla="*/ 1371 w 1371"/>
                <a:gd name="T19" fmla="*/ 374 h 1226"/>
                <a:gd name="T20" fmla="*/ 0 w 1371"/>
                <a:gd name="T21" fmla="*/ 0 h 1226"/>
                <a:gd name="T22" fmla="*/ 0 w 1371"/>
                <a:gd name="T23" fmla="*/ 1129 h 12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71"/>
                <a:gd name="T37" fmla="*/ 0 h 1226"/>
                <a:gd name="T38" fmla="*/ 1371 w 1371"/>
                <a:gd name="T39" fmla="*/ 1226 h 12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71" h="1226">
                  <a:moveTo>
                    <a:pt x="0" y="1129"/>
                  </a:moveTo>
                  <a:lnTo>
                    <a:pt x="927" y="1226"/>
                  </a:lnTo>
                  <a:lnTo>
                    <a:pt x="1049" y="1102"/>
                  </a:lnTo>
                  <a:lnTo>
                    <a:pt x="1138" y="1006"/>
                  </a:lnTo>
                  <a:lnTo>
                    <a:pt x="1206" y="907"/>
                  </a:lnTo>
                  <a:lnTo>
                    <a:pt x="1240" y="857"/>
                  </a:lnTo>
                  <a:lnTo>
                    <a:pt x="1295" y="723"/>
                  </a:lnTo>
                  <a:lnTo>
                    <a:pt x="1341" y="594"/>
                  </a:lnTo>
                  <a:lnTo>
                    <a:pt x="1371" y="495"/>
                  </a:lnTo>
                  <a:lnTo>
                    <a:pt x="1371" y="374"/>
                  </a:lnTo>
                  <a:lnTo>
                    <a:pt x="0" y="0"/>
                  </a:lnTo>
                  <a:lnTo>
                    <a:pt x="0" y="1129"/>
                  </a:lnTo>
                  <a:close/>
                </a:path>
              </a:pathLst>
            </a:custGeom>
            <a:solidFill>
              <a:srgbClr val="7F7F9F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40969" name="Freeform 16">
            <a:extLst>
              <a:ext uri="{FF2B5EF4-FFF2-40B4-BE49-F238E27FC236}">
                <a16:creationId xmlns:a16="http://schemas.microsoft.com/office/drawing/2014/main" xmlns="" id="{3751D8A4-62DB-46DA-B3D4-FAB25695AF97}"/>
              </a:ext>
            </a:extLst>
          </p:cNvPr>
          <p:cNvSpPr>
            <a:spLocks/>
          </p:cNvSpPr>
          <p:nvPr/>
        </p:nvSpPr>
        <p:spPr bwMode="auto">
          <a:xfrm>
            <a:off x="2700338" y="2205038"/>
            <a:ext cx="2808287" cy="1295400"/>
          </a:xfrm>
          <a:custGeom>
            <a:avLst/>
            <a:gdLst>
              <a:gd name="T0" fmla="*/ 128527166 w 1769"/>
              <a:gd name="T1" fmla="*/ 561598902 h 829"/>
              <a:gd name="T2" fmla="*/ 362902434 w 1769"/>
              <a:gd name="T3" fmla="*/ 327192415 h 829"/>
              <a:gd name="T4" fmla="*/ 531752132 w 1769"/>
              <a:gd name="T5" fmla="*/ 173363270 h 829"/>
              <a:gd name="T6" fmla="*/ 584676183 w 1769"/>
              <a:gd name="T7" fmla="*/ 131854229 h 829"/>
              <a:gd name="T8" fmla="*/ 660280836 w 1769"/>
              <a:gd name="T9" fmla="*/ 107436962 h 829"/>
              <a:gd name="T10" fmla="*/ 851812823 w 1769"/>
              <a:gd name="T11" fmla="*/ 83019670 h 829"/>
              <a:gd name="T12" fmla="*/ 1343243862 w 1769"/>
              <a:gd name="T13" fmla="*/ 31742772 h 829"/>
              <a:gd name="T14" fmla="*/ 1587698113 w 1769"/>
              <a:gd name="T15" fmla="*/ 0 h 829"/>
              <a:gd name="T16" fmla="*/ 1683464404 w 1769"/>
              <a:gd name="T17" fmla="*/ 41509054 h 829"/>
              <a:gd name="T18" fmla="*/ 2006044258 w 1769"/>
              <a:gd name="T19" fmla="*/ 131854229 h 829"/>
              <a:gd name="T20" fmla="*/ 2147483647 w 1769"/>
              <a:gd name="T21" fmla="*/ 261266106 h 829"/>
              <a:gd name="T22" fmla="*/ 2147483647 w 1769"/>
              <a:gd name="T23" fmla="*/ 383352441 h 829"/>
              <a:gd name="T24" fmla="*/ 2147483647 w 1769"/>
              <a:gd name="T25" fmla="*/ 449278848 h 829"/>
              <a:gd name="T26" fmla="*/ 2147483647 w 1769"/>
              <a:gd name="T27" fmla="*/ 222197853 h 829"/>
              <a:gd name="T28" fmla="*/ 2147483647 w 1769"/>
              <a:gd name="T29" fmla="*/ 1601778426 h 829"/>
              <a:gd name="T30" fmla="*/ 2147483647 w 1769"/>
              <a:gd name="T31" fmla="*/ 1728749856 h 829"/>
              <a:gd name="T32" fmla="*/ 2147483647 w 1769"/>
              <a:gd name="T33" fmla="*/ 1753167123 h 829"/>
              <a:gd name="T34" fmla="*/ 2147483647 w 1769"/>
              <a:gd name="T35" fmla="*/ 1753167123 h 829"/>
              <a:gd name="T36" fmla="*/ 2147483647 w 1769"/>
              <a:gd name="T37" fmla="*/ 1728749856 h 829"/>
              <a:gd name="T38" fmla="*/ 2147483647 w 1769"/>
              <a:gd name="T39" fmla="*/ 1782467531 h 829"/>
              <a:gd name="T40" fmla="*/ 2147483647 w 1769"/>
              <a:gd name="T41" fmla="*/ 1853278543 h 829"/>
              <a:gd name="T42" fmla="*/ 2147483647 w 1769"/>
              <a:gd name="T43" fmla="*/ 1948505260 h 829"/>
              <a:gd name="T44" fmla="*/ 2147483647 w 1769"/>
              <a:gd name="T45" fmla="*/ 2024199413 h 829"/>
              <a:gd name="T46" fmla="*/ 2147483647 w 1769"/>
              <a:gd name="T47" fmla="*/ 1672589829 h 829"/>
              <a:gd name="T48" fmla="*/ 2147483647 w 1769"/>
              <a:gd name="T49" fmla="*/ 1550503103 h 829"/>
              <a:gd name="T50" fmla="*/ 2147483647 w 1769"/>
              <a:gd name="T51" fmla="*/ 1372255178 h 829"/>
              <a:gd name="T52" fmla="*/ 2147483647 w 1769"/>
              <a:gd name="T53" fmla="*/ 1049946002 h 829"/>
              <a:gd name="T54" fmla="*/ 2081648911 w 1769"/>
              <a:gd name="T55" fmla="*/ 869258850 h 829"/>
              <a:gd name="T56" fmla="*/ 1890117123 w 1769"/>
              <a:gd name="T57" fmla="*/ 788681361 h 829"/>
              <a:gd name="T58" fmla="*/ 1343243862 w 1769"/>
              <a:gd name="T59" fmla="*/ 568924394 h 829"/>
              <a:gd name="T60" fmla="*/ 1161791107 w 1769"/>
              <a:gd name="T61" fmla="*/ 488347100 h 829"/>
              <a:gd name="T62" fmla="*/ 1053425231 w 1769"/>
              <a:gd name="T63" fmla="*/ 495672593 h 829"/>
              <a:gd name="T64" fmla="*/ 970259319 w 1769"/>
              <a:gd name="T65" fmla="*/ 473696115 h 829"/>
              <a:gd name="T66" fmla="*/ 894654666 w 1769"/>
              <a:gd name="T67" fmla="*/ 578692239 h 829"/>
              <a:gd name="T68" fmla="*/ 808969194 w 1769"/>
              <a:gd name="T69" fmla="*/ 666593463 h 829"/>
              <a:gd name="T70" fmla="*/ 680442077 w 1769"/>
              <a:gd name="T71" fmla="*/ 732521334 h 829"/>
              <a:gd name="T72" fmla="*/ 511590891 w 1769"/>
              <a:gd name="T73" fmla="*/ 803330784 h 829"/>
              <a:gd name="T74" fmla="*/ 340220245 w 1769"/>
              <a:gd name="T75" fmla="*/ 820424316 h 829"/>
              <a:gd name="T76" fmla="*/ 191531838 w 1769"/>
              <a:gd name="T77" fmla="*/ 813098628 h 829"/>
              <a:gd name="T78" fmla="*/ 63003109 w 1769"/>
              <a:gd name="T79" fmla="*/ 771588024 h 829"/>
              <a:gd name="T80" fmla="*/ 0 w 1769"/>
              <a:gd name="T81" fmla="*/ 708104067 h 829"/>
              <a:gd name="T82" fmla="*/ 128527166 w 1769"/>
              <a:gd name="T83" fmla="*/ 561598902 h 829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769"/>
              <a:gd name="T127" fmla="*/ 0 h 829"/>
              <a:gd name="T128" fmla="*/ 1769 w 1769"/>
              <a:gd name="T129" fmla="*/ 829 h 829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769" h="829">
                <a:moveTo>
                  <a:pt x="51" y="230"/>
                </a:moveTo>
                <a:lnTo>
                  <a:pt x="144" y="134"/>
                </a:lnTo>
                <a:lnTo>
                  <a:pt x="211" y="71"/>
                </a:lnTo>
                <a:lnTo>
                  <a:pt x="232" y="54"/>
                </a:lnTo>
                <a:lnTo>
                  <a:pt x="262" y="44"/>
                </a:lnTo>
                <a:lnTo>
                  <a:pt x="338" y="34"/>
                </a:lnTo>
                <a:lnTo>
                  <a:pt x="533" y="13"/>
                </a:lnTo>
                <a:lnTo>
                  <a:pt x="630" y="0"/>
                </a:lnTo>
                <a:lnTo>
                  <a:pt x="668" y="17"/>
                </a:lnTo>
                <a:lnTo>
                  <a:pt x="796" y="54"/>
                </a:lnTo>
                <a:lnTo>
                  <a:pt x="987" y="107"/>
                </a:lnTo>
                <a:lnTo>
                  <a:pt x="1160" y="157"/>
                </a:lnTo>
                <a:lnTo>
                  <a:pt x="1249" y="184"/>
                </a:lnTo>
                <a:lnTo>
                  <a:pt x="1769" y="91"/>
                </a:lnTo>
                <a:lnTo>
                  <a:pt x="1769" y="656"/>
                </a:lnTo>
                <a:lnTo>
                  <a:pt x="1541" y="708"/>
                </a:lnTo>
                <a:lnTo>
                  <a:pt x="1481" y="718"/>
                </a:lnTo>
                <a:lnTo>
                  <a:pt x="1484" y="718"/>
                </a:lnTo>
                <a:lnTo>
                  <a:pt x="1426" y="708"/>
                </a:lnTo>
                <a:lnTo>
                  <a:pt x="1421" y="730"/>
                </a:lnTo>
                <a:lnTo>
                  <a:pt x="1384" y="759"/>
                </a:lnTo>
                <a:lnTo>
                  <a:pt x="1321" y="798"/>
                </a:lnTo>
                <a:lnTo>
                  <a:pt x="1278" y="829"/>
                </a:lnTo>
                <a:lnTo>
                  <a:pt x="1266" y="685"/>
                </a:lnTo>
                <a:lnTo>
                  <a:pt x="1240" y="635"/>
                </a:lnTo>
                <a:lnTo>
                  <a:pt x="1130" y="562"/>
                </a:lnTo>
                <a:lnTo>
                  <a:pt x="932" y="430"/>
                </a:lnTo>
                <a:lnTo>
                  <a:pt x="826" y="356"/>
                </a:lnTo>
                <a:lnTo>
                  <a:pt x="750" y="323"/>
                </a:lnTo>
                <a:lnTo>
                  <a:pt x="533" y="233"/>
                </a:lnTo>
                <a:lnTo>
                  <a:pt x="461" y="200"/>
                </a:lnTo>
                <a:lnTo>
                  <a:pt x="418" y="203"/>
                </a:lnTo>
                <a:lnTo>
                  <a:pt x="385" y="194"/>
                </a:lnTo>
                <a:lnTo>
                  <a:pt x="355" y="237"/>
                </a:lnTo>
                <a:lnTo>
                  <a:pt x="321" y="273"/>
                </a:lnTo>
                <a:lnTo>
                  <a:pt x="270" y="300"/>
                </a:lnTo>
                <a:lnTo>
                  <a:pt x="203" y="329"/>
                </a:lnTo>
                <a:lnTo>
                  <a:pt x="135" y="336"/>
                </a:lnTo>
                <a:lnTo>
                  <a:pt x="76" y="333"/>
                </a:lnTo>
                <a:lnTo>
                  <a:pt x="25" y="316"/>
                </a:lnTo>
                <a:lnTo>
                  <a:pt x="0" y="290"/>
                </a:lnTo>
                <a:lnTo>
                  <a:pt x="51" y="230"/>
                </a:lnTo>
                <a:close/>
              </a:path>
            </a:pathLst>
          </a:custGeom>
          <a:solidFill>
            <a:srgbClr val="FFBFBF"/>
          </a:solidFill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pSp>
        <p:nvGrpSpPr>
          <p:cNvPr id="40970" name="Group 17">
            <a:extLst>
              <a:ext uri="{FF2B5EF4-FFF2-40B4-BE49-F238E27FC236}">
                <a16:creationId xmlns:a16="http://schemas.microsoft.com/office/drawing/2014/main" xmlns="" id="{F0109DC8-BD24-41C1-9FA3-2599699B5AAF}"/>
              </a:ext>
            </a:extLst>
          </p:cNvPr>
          <p:cNvGrpSpPr>
            <a:grpSpLocks/>
          </p:cNvGrpSpPr>
          <p:nvPr/>
        </p:nvGrpSpPr>
        <p:grpSpPr bwMode="auto">
          <a:xfrm rot="719637">
            <a:off x="5364163" y="1917700"/>
            <a:ext cx="2520950" cy="1655763"/>
            <a:chOff x="3488" y="1889"/>
            <a:chExt cx="2254" cy="1079"/>
          </a:xfrm>
        </p:grpSpPr>
        <p:sp>
          <p:nvSpPr>
            <p:cNvPr id="40971" name="Freeform 18">
              <a:extLst>
                <a:ext uri="{FF2B5EF4-FFF2-40B4-BE49-F238E27FC236}">
                  <a16:creationId xmlns:a16="http://schemas.microsoft.com/office/drawing/2014/main" xmlns="" id="{B62DA014-0357-4C0D-A599-2E6B4253C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8" y="2271"/>
              <a:ext cx="338" cy="697"/>
            </a:xfrm>
            <a:custGeom>
              <a:avLst/>
              <a:gdLst>
                <a:gd name="T0" fmla="*/ 300 w 338"/>
                <a:gd name="T1" fmla="*/ 548 h 697"/>
                <a:gd name="T2" fmla="*/ 326 w 338"/>
                <a:gd name="T3" fmla="*/ 604 h 697"/>
                <a:gd name="T4" fmla="*/ 338 w 338"/>
                <a:gd name="T5" fmla="*/ 657 h 697"/>
                <a:gd name="T6" fmla="*/ 338 w 338"/>
                <a:gd name="T7" fmla="*/ 697 h 697"/>
                <a:gd name="T8" fmla="*/ 283 w 338"/>
                <a:gd name="T9" fmla="*/ 667 h 697"/>
                <a:gd name="T10" fmla="*/ 232 w 338"/>
                <a:gd name="T11" fmla="*/ 627 h 697"/>
                <a:gd name="T12" fmla="*/ 199 w 338"/>
                <a:gd name="T13" fmla="*/ 591 h 697"/>
                <a:gd name="T14" fmla="*/ 152 w 338"/>
                <a:gd name="T15" fmla="*/ 521 h 697"/>
                <a:gd name="T16" fmla="*/ 97 w 338"/>
                <a:gd name="T17" fmla="*/ 415 h 697"/>
                <a:gd name="T18" fmla="*/ 42 w 338"/>
                <a:gd name="T19" fmla="*/ 248 h 697"/>
                <a:gd name="T20" fmla="*/ 0 w 338"/>
                <a:gd name="T21" fmla="*/ 79 h 697"/>
                <a:gd name="T22" fmla="*/ 13 w 338"/>
                <a:gd name="T23" fmla="*/ 0 h 697"/>
                <a:gd name="T24" fmla="*/ 55 w 338"/>
                <a:gd name="T25" fmla="*/ 56 h 697"/>
                <a:gd name="T26" fmla="*/ 118 w 338"/>
                <a:gd name="T27" fmla="*/ 146 h 697"/>
                <a:gd name="T28" fmla="*/ 182 w 338"/>
                <a:gd name="T29" fmla="*/ 262 h 697"/>
                <a:gd name="T30" fmla="*/ 232 w 338"/>
                <a:gd name="T31" fmla="*/ 379 h 697"/>
                <a:gd name="T32" fmla="*/ 287 w 338"/>
                <a:gd name="T33" fmla="*/ 511 h 697"/>
                <a:gd name="T34" fmla="*/ 300 w 338"/>
                <a:gd name="T35" fmla="*/ 548 h 69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38"/>
                <a:gd name="T55" fmla="*/ 0 h 697"/>
                <a:gd name="T56" fmla="*/ 338 w 338"/>
                <a:gd name="T57" fmla="*/ 697 h 69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38" h="697">
                  <a:moveTo>
                    <a:pt x="300" y="548"/>
                  </a:moveTo>
                  <a:lnTo>
                    <a:pt x="326" y="604"/>
                  </a:lnTo>
                  <a:lnTo>
                    <a:pt x="338" y="657"/>
                  </a:lnTo>
                  <a:lnTo>
                    <a:pt x="338" y="697"/>
                  </a:lnTo>
                  <a:lnTo>
                    <a:pt x="283" y="667"/>
                  </a:lnTo>
                  <a:lnTo>
                    <a:pt x="232" y="627"/>
                  </a:lnTo>
                  <a:lnTo>
                    <a:pt x="199" y="591"/>
                  </a:lnTo>
                  <a:lnTo>
                    <a:pt x="152" y="521"/>
                  </a:lnTo>
                  <a:lnTo>
                    <a:pt x="97" y="415"/>
                  </a:lnTo>
                  <a:lnTo>
                    <a:pt x="42" y="248"/>
                  </a:lnTo>
                  <a:lnTo>
                    <a:pt x="0" y="79"/>
                  </a:lnTo>
                  <a:lnTo>
                    <a:pt x="13" y="0"/>
                  </a:lnTo>
                  <a:lnTo>
                    <a:pt x="55" y="56"/>
                  </a:lnTo>
                  <a:lnTo>
                    <a:pt x="118" y="146"/>
                  </a:lnTo>
                  <a:lnTo>
                    <a:pt x="182" y="262"/>
                  </a:lnTo>
                  <a:lnTo>
                    <a:pt x="232" y="379"/>
                  </a:lnTo>
                  <a:lnTo>
                    <a:pt x="287" y="511"/>
                  </a:lnTo>
                  <a:lnTo>
                    <a:pt x="300" y="548"/>
                  </a:lnTo>
                  <a:close/>
                </a:path>
              </a:pathLst>
            </a:custGeom>
            <a:solidFill>
              <a:srgbClr val="000000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40972" name="Group 19">
              <a:extLst>
                <a:ext uri="{FF2B5EF4-FFF2-40B4-BE49-F238E27FC236}">
                  <a16:creationId xmlns:a16="http://schemas.microsoft.com/office/drawing/2014/main" xmlns="" id="{35A768C2-9E93-43FF-9B09-E8636DADE8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8" y="2277"/>
              <a:ext cx="657" cy="658"/>
              <a:chOff x="3488" y="2277"/>
              <a:chExt cx="657" cy="658"/>
            </a:xfrm>
          </p:grpSpPr>
          <p:sp>
            <p:nvSpPr>
              <p:cNvPr id="40974" name="Freeform 20">
                <a:extLst>
                  <a:ext uri="{FF2B5EF4-FFF2-40B4-BE49-F238E27FC236}">
                    <a16:creationId xmlns:a16="http://schemas.microsoft.com/office/drawing/2014/main" xmlns="" id="{1FDADF57-1798-4237-BEC9-5B22A859B1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" y="2277"/>
                <a:ext cx="564" cy="585"/>
              </a:xfrm>
              <a:custGeom>
                <a:avLst/>
                <a:gdLst>
                  <a:gd name="T0" fmla="*/ 259 w 564"/>
                  <a:gd name="T1" fmla="*/ 5 h 585"/>
                  <a:gd name="T2" fmla="*/ 0 w 564"/>
                  <a:gd name="T3" fmla="*/ 55 h 585"/>
                  <a:gd name="T4" fmla="*/ 14 w 564"/>
                  <a:gd name="T5" fmla="*/ 136 h 585"/>
                  <a:gd name="T6" fmla="*/ 59 w 564"/>
                  <a:gd name="T7" fmla="*/ 253 h 585"/>
                  <a:gd name="T8" fmla="*/ 93 w 564"/>
                  <a:gd name="T9" fmla="*/ 371 h 585"/>
                  <a:gd name="T10" fmla="*/ 165 w 564"/>
                  <a:gd name="T11" fmla="*/ 483 h 585"/>
                  <a:gd name="T12" fmla="*/ 217 w 564"/>
                  <a:gd name="T13" fmla="*/ 553 h 585"/>
                  <a:gd name="T14" fmla="*/ 276 w 564"/>
                  <a:gd name="T15" fmla="*/ 581 h 585"/>
                  <a:gd name="T16" fmla="*/ 313 w 564"/>
                  <a:gd name="T17" fmla="*/ 585 h 585"/>
                  <a:gd name="T18" fmla="*/ 564 w 564"/>
                  <a:gd name="T19" fmla="*/ 545 h 585"/>
                  <a:gd name="T20" fmla="*/ 293 w 564"/>
                  <a:gd name="T21" fmla="*/ 0 h 585"/>
                  <a:gd name="T22" fmla="*/ 259 w 564"/>
                  <a:gd name="T23" fmla="*/ 5 h 58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64"/>
                  <a:gd name="T37" fmla="*/ 0 h 585"/>
                  <a:gd name="T38" fmla="*/ 564 w 564"/>
                  <a:gd name="T39" fmla="*/ 585 h 585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64" h="585">
                    <a:moveTo>
                      <a:pt x="259" y="5"/>
                    </a:moveTo>
                    <a:lnTo>
                      <a:pt x="0" y="55"/>
                    </a:lnTo>
                    <a:lnTo>
                      <a:pt x="14" y="136"/>
                    </a:lnTo>
                    <a:lnTo>
                      <a:pt x="59" y="253"/>
                    </a:lnTo>
                    <a:lnTo>
                      <a:pt x="93" y="371"/>
                    </a:lnTo>
                    <a:lnTo>
                      <a:pt x="165" y="483"/>
                    </a:lnTo>
                    <a:lnTo>
                      <a:pt x="217" y="553"/>
                    </a:lnTo>
                    <a:lnTo>
                      <a:pt x="276" y="581"/>
                    </a:lnTo>
                    <a:lnTo>
                      <a:pt x="313" y="585"/>
                    </a:lnTo>
                    <a:lnTo>
                      <a:pt x="564" y="545"/>
                    </a:lnTo>
                    <a:lnTo>
                      <a:pt x="293" y="0"/>
                    </a:lnTo>
                    <a:lnTo>
                      <a:pt x="259" y="5"/>
                    </a:lnTo>
                    <a:close/>
                  </a:path>
                </a:pathLst>
              </a:custGeom>
              <a:solidFill>
                <a:srgbClr val="9FBFFF"/>
              </a:solidFill>
              <a:ln w="174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975" name="Freeform 21">
                <a:extLst>
                  <a:ext uri="{FF2B5EF4-FFF2-40B4-BE49-F238E27FC236}">
                    <a16:creationId xmlns:a16="http://schemas.microsoft.com/office/drawing/2014/main" xmlns="" id="{78E87E74-94F2-4FA0-B232-3AB204DBD5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8" y="2296"/>
                <a:ext cx="399" cy="639"/>
              </a:xfrm>
              <a:custGeom>
                <a:avLst/>
                <a:gdLst>
                  <a:gd name="T0" fmla="*/ 241 w 399"/>
                  <a:gd name="T1" fmla="*/ 608 h 639"/>
                  <a:gd name="T2" fmla="*/ 256 w 399"/>
                  <a:gd name="T3" fmla="*/ 622 h 639"/>
                  <a:gd name="T4" fmla="*/ 279 w 399"/>
                  <a:gd name="T5" fmla="*/ 632 h 639"/>
                  <a:gd name="T6" fmla="*/ 309 w 399"/>
                  <a:gd name="T7" fmla="*/ 639 h 639"/>
                  <a:gd name="T8" fmla="*/ 333 w 399"/>
                  <a:gd name="T9" fmla="*/ 638 h 639"/>
                  <a:gd name="T10" fmla="*/ 358 w 399"/>
                  <a:gd name="T11" fmla="*/ 631 h 639"/>
                  <a:gd name="T12" fmla="*/ 378 w 399"/>
                  <a:gd name="T13" fmla="*/ 619 h 639"/>
                  <a:gd name="T14" fmla="*/ 393 w 399"/>
                  <a:gd name="T15" fmla="*/ 598 h 639"/>
                  <a:gd name="T16" fmla="*/ 399 w 399"/>
                  <a:gd name="T17" fmla="*/ 578 h 639"/>
                  <a:gd name="T18" fmla="*/ 395 w 399"/>
                  <a:gd name="T19" fmla="*/ 558 h 639"/>
                  <a:gd name="T20" fmla="*/ 386 w 399"/>
                  <a:gd name="T21" fmla="*/ 544 h 639"/>
                  <a:gd name="T22" fmla="*/ 364 w 399"/>
                  <a:gd name="T23" fmla="*/ 522 h 639"/>
                  <a:gd name="T24" fmla="*/ 327 w 399"/>
                  <a:gd name="T25" fmla="*/ 485 h 639"/>
                  <a:gd name="T26" fmla="*/ 304 w 399"/>
                  <a:gd name="T27" fmla="*/ 458 h 639"/>
                  <a:gd name="T28" fmla="*/ 292 w 399"/>
                  <a:gd name="T29" fmla="*/ 435 h 639"/>
                  <a:gd name="T30" fmla="*/ 283 w 399"/>
                  <a:gd name="T31" fmla="*/ 416 h 639"/>
                  <a:gd name="T32" fmla="*/ 280 w 399"/>
                  <a:gd name="T33" fmla="*/ 391 h 639"/>
                  <a:gd name="T34" fmla="*/ 283 w 399"/>
                  <a:gd name="T35" fmla="*/ 361 h 639"/>
                  <a:gd name="T36" fmla="*/ 279 w 399"/>
                  <a:gd name="T37" fmla="*/ 336 h 639"/>
                  <a:gd name="T38" fmla="*/ 272 w 399"/>
                  <a:gd name="T39" fmla="*/ 295 h 639"/>
                  <a:gd name="T40" fmla="*/ 255 w 399"/>
                  <a:gd name="T41" fmla="*/ 263 h 639"/>
                  <a:gd name="T42" fmla="*/ 238 w 399"/>
                  <a:gd name="T43" fmla="*/ 242 h 639"/>
                  <a:gd name="T44" fmla="*/ 220 w 399"/>
                  <a:gd name="T45" fmla="*/ 226 h 639"/>
                  <a:gd name="T46" fmla="*/ 183 w 399"/>
                  <a:gd name="T47" fmla="*/ 198 h 639"/>
                  <a:gd name="T48" fmla="*/ 153 w 399"/>
                  <a:gd name="T49" fmla="*/ 149 h 639"/>
                  <a:gd name="T50" fmla="*/ 141 w 399"/>
                  <a:gd name="T51" fmla="*/ 116 h 639"/>
                  <a:gd name="T52" fmla="*/ 131 w 399"/>
                  <a:gd name="T53" fmla="*/ 86 h 639"/>
                  <a:gd name="T54" fmla="*/ 135 w 399"/>
                  <a:gd name="T55" fmla="*/ 67 h 639"/>
                  <a:gd name="T56" fmla="*/ 139 w 399"/>
                  <a:gd name="T57" fmla="*/ 50 h 639"/>
                  <a:gd name="T58" fmla="*/ 141 w 399"/>
                  <a:gd name="T59" fmla="*/ 36 h 639"/>
                  <a:gd name="T60" fmla="*/ 134 w 399"/>
                  <a:gd name="T61" fmla="*/ 19 h 639"/>
                  <a:gd name="T62" fmla="*/ 118 w 399"/>
                  <a:gd name="T63" fmla="*/ 9 h 639"/>
                  <a:gd name="T64" fmla="*/ 101 w 399"/>
                  <a:gd name="T65" fmla="*/ 4 h 639"/>
                  <a:gd name="T66" fmla="*/ 76 w 399"/>
                  <a:gd name="T67" fmla="*/ 0 h 639"/>
                  <a:gd name="T68" fmla="*/ 49 w 399"/>
                  <a:gd name="T69" fmla="*/ 4 h 639"/>
                  <a:gd name="T70" fmla="*/ 28 w 399"/>
                  <a:gd name="T71" fmla="*/ 14 h 639"/>
                  <a:gd name="T72" fmla="*/ 14 w 399"/>
                  <a:gd name="T73" fmla="*/ 28 h 639"/>
                  <a:gd name="T74" fmla="*/ 3 w 399"/>
                  <a:gd name="T75" fmla="*/ 46 h 639"/>
                  <a:gd name="T76" fmla="*/ 0 w 399"/>
                  <a:gd name="T77" fmla="*/ 70 h 639"/>
                  <a:gd name="T78" fmla="*/ 10 w 399"/>
                  <a:gd name="T79" fmla="*/ 100 h 639"/>
                  <a:gd name="T80" fmla="*/ 29 w 399"/>
                  <a:gd name="T81" fmla="*/ 122 h 639"/>
                  <a:gd name="T82" fmla="*/ 52 w 399"/>
                  <a:gd name="T83" fmla="*/ 142 h 639"/>
                  <a:gd name="T84" fmla="*/ 80 w 399"/>
                  <a:gd name="T85" fmla="*/ 171 h 639"/>
                  <a:gd name="T86" fmla="*/ 110 w 399"/>
                  <a:gd name="T87" fmla="*/ 212 h 639"/>
                  <a:gd name="T88" fmla="*/ 114 w 399"/>
                  <a:gd name="T89" fmla="*/ 239 h 639"/>
                  <a:gd name="T90" fmla="*/ 113 w 399"/>
                  <a:gd name="T91" fmla="*/ 265 h 639"/>
                  <a:gd name="T92" fmla="*/ 104 w 399"/>
                  <a:gd name="T93" fmla="*/ 296 h 639"/>
                  <a:gd name="T94" fmla="*/ 94 w 399"/>
                  <a:gd name="T95" fmla="*/ 323 h 639"/>
                  <a:gd name="T96" fmla="*/ 90 w 399"/>
                  <a:gd name="T97" fmla="*/ 353 h 639"/>
                  <a:gd name="T98" fmla="*/ 103 w 399"/>
                  <a:gd name="T99" fmla="*/ 379 h 639"/>
                  <a:gd name="T100" fmla="*/ 124 w 399"/>
                  <a:gd name="T101" fmla="*/ 396 h 639"/>
                  <a:gd name="T102" fmla="*/ 162 w 399"/>
                  <a:gd name="T103" fmla="*/ 421 h 639"/>
                  <a:gd name="T104" fmla="*/ 182 w 399"/>
                  <a:gd name="T105" fmla="*/ 435 h 639"/>
                  <a:gd name="T106" fmla="*/ 200 w 399"/>
                  <a:gd name="T107" fmla="*/ 454 h 639"/>
                  <a:gd name="T108" fmla="*/ 221 w 399"/>
                  <a:gd name="T109" fmla="*/ 477 h 639"/>
                  <a:gd name="T110" fmla="*/ 228 w 399"/>
                  <a:gd name="T111" fmla="*/ 496 h 639"/>
                  <a:gd name="T112" fmla="*/ 237 w 399"/>
                  <a:gd name="T113" fmla="*/ 518 h 639"/>
                  <a:gd name="T114" fmla="*/ 237 w 399"/>
                  <a:gd name="T115" fmla="*/ 550 h 639"/>
                  <a:gd name="T116" fmla="*/ 234 w 399"/>
                  <a:gd name="T117" fmla="*/ 581 h 639"/>
                  <a:gd name="T118" fmla="*/ 241 w 399"/>
                  <a:gd name="T119" fmla="*/ 608 h 639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399"/>
                  <a:gd name="T181" fmla="*/ 0 h 639"/>
                  <a:gd name="T182" fmla="*/ 399 w 399"/>
                  <a:gd name="T183" fmla="*/ 639 h 639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399" h="639">
                    <a:moveTo>
                      <a:pt x="241" y="608"/>
                    </a:moveTo>
                    <a:lnTo>
                      <a:pt x="256" y="622"/>
                    </a:lnTo>
                    <a:lnTo>
                      <a:pt x="279" y="632"/>
                    </a:lnTo>
                    <a:lnTo>
                      <a:pt x="309" y="639"/>
                    </a:lnTo>
                    <a:lnTo>
                      <a:pt x="333" y="638"/>
                    </a:lnTo>
                    <a:lnTo>
                      <a:pt x="358" y="631"/>
                    </a:lnTo>
                    <a:lnTo>
                      <a:pt x="378" y="619"/>
                    </a:lnTo>
                    <a:lnTo>
                      <a:pt x="393" y="598"/>
                    </a:lnTo>
                    <a:lnTo>
                      <a:pt x="399" y="578"/>
                    </a:lnTo>
                    <a:lnTo>
                      <a:pt x="395" y="558"/>
                    </a:lnTo>
                    <a:lnTo>
                      <a:pt x="386" y="544"/>
                    </a:lnTo>
                    <a:lnTo>
                      <a:pt x="364" y="522"/>
                    </a:lnTo>
                    <a:lnTo>
                      <a:pt x="327" y="485"/>
                    </a:lnTo>
                    <a:lnTo>
                      <a:pt x="304" y="458"/>
                    </a:lnTo>
                    <a:lnTo>
                      <a:pt x="292" y="435"/>
                    </a:lnTo>
                    <a:lnTo>
                      <a:pt x="283" y="416"/>
                    </a:lnTo>
                    <a:lnTo>
                      <a:pt x="280" y="391"/>
                    </a:lnTo>
                    <a:lnTo>
                      <a:pt x="283" y="361"/>
                    </a:lnTo>
                    <a:lnTo>
                      <a:pt x="279" y="336"/>
                    </a:lnTo>
                    <a:lnTo>
                      <a:pt x="272" y="295"/>
                    </a:lnTo>
                    <a:lnTo>
                      <a:pt x="255" y="263"/>
                    </a:lnTo>
                    <a:lnTo>
                      <a:pt x="238" y="242"/>
                    </a:lnTo>
                    <a:lnTo>
                      <a:pt x="220" y="226"/>
                    </a:lnTo>
                    <a:lnTo>
                      <a:pt x="183" y="198"/>
                    </a:lnTo>
                    <a:lnTo>
                      <a:pt x="153" y="149"/>
                    </a:lnTo>
                    <a:lnTo>
                      <a:pt x="141" y="116"/>
                    </a:lnTo>
                    <a:lnTo>
                      <a:pt x="131" y="86"/>
                    </a:lnTo>
                    <a:lnTo>
                      <a:pt x="135" y="67"/>
                    </a:lnTo>
                    <a:lnTo>
                      <a:pt x="139" y="50"/>
                    </a:lnTo>
                    <a:lnTo>
                      <a:pt x="141" y="36"/>
                    </a:lnTo>
                    <a:lnTo>
                      <a:pt x="134" y="19"/>
                    </a:lnTo>
                    <a:lnTo>
                      <a:pt x="118" y="9"/>
                    </a:lnTo>
                    <a:lnTo>
                      <a:pt x="101" y="4"/>
                    </a:lnTo>
                    <a:lnTo>
                      <a:pt x="76" y="0"/>
                    </a:lnTo>
                    <a:lnTo>
                      <a:pt x="49" y="4"/>
                    </a:lnTo>
                    <a:lnTo>
                      <a:pt x="28" y="14"/>
                    </a:lnTo>
                    <a:lnTo>
                      <a:pt x="14" y="28"/>
                    </a:lnTo>
                    <a:lnTo>
                      <a:pt x="3" y="46"/>
                    </a:lnTo>
                    <a:lnTo>
                      <a:pt x="0" y="70"/>
                    </a:lnTo>
                    <a:lnTo>
                      <a:pt x="10" y="100"/>
                    </a:lnTo>
                    <a:lnTo>
                      <a:pt x="29" y="122"/>
                    </a:lnTo>
                    <a:lnTo>
                      <a:pt x="52" y="142"/>
                    </a:lnTo>
                    <a:lnTo>
                      <a:pt x="80" y="171"/>
                    </a:lnTo>
                    <a:lnTo>
                      <a:pt x="110" y="212"/>
                    </a:lnTo>
                    <a:lnTo>
                      <a:pt x="114" y="239"/>
                    </a:lnTo>
                    <a:lnTo>
                      <a:pt x="113" y="265"/>
                    </a:lnTo>
                    <a:lnTo>
                      <a:pt x="104" y="296"/>
                    </a:lnTo>
                    <a:lnTo>
                      <a:pt x="94" y="323"/>
                    </a:lnTo>
                    <a:lnTo>
                      <a:pt x="90" y="353"/>
                    </a:lnTo>
                    <a:lnTo>
                      <a:pt x="103" y="379"/>
                    </a:lnTo>
                    <a:lnTo>
                      <a:pt x="124" y="396"/>
                    </a:lnTo>
                    <a:lnTo>
                      <a:pt x="162" y="421"/>
                    </a:lnTo>
                    <a:lnTo>
                      <a:pt x="182" y="435"/>
                    </a:lnTo>
                    <a:lnTo>
                      <a:pt x="200" y="454"/>
                    </a:lnTo>
                    <a:lnTo>
                      <a:pt x="221" y="477"/>
                    </a:lnTo>
                    <a:lnTo>
                      <a:pt x="228" y="496"/>
                    </a:lnTo>
                    <a:lnTo>
                      <a:pt x="237" y="518"/>
                    </a:lnTo>
                    <a:lnTo>
                      <a:pt x="237" y="550"/>
                    </a:lnTo>
                    <a:lnTo>
                      <a:pt x="234" y="581"/>
                    </a:lnTo>
                    <a:lnTo>
                      <a:pt x="241" y="608"/>
                    </a:lnTo>
                    <a:close/>
                  </a:path>
                </a:pathLst>
              </a:custGeom>
              <a:solidFill>
                <a:srgbClr val="9FBFFF"/>
              </a:solidFill>
              <a:ln w="17463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976" name="Freeform 22">
                <a:extLst>
                  <a:ext uri="{FF2B5EF4-FFF2-40B4-BE49-F238E27FC236}">
                    <a16:creationId xmlns:a16="http://schemas.microsoft.com/office/drawing/2014/main" xmlns="" id="{5AEEBDD5-239B-434E-B2ED-41FCCC059D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0" y="2343"/>
                <a:ext cx="266" cy="556"/>
              </a:xfrm>
              <a:custGeom>
                <a:avLst/>
                <a:gdLst>
                  <a:gd name="T0" fmla="*/ 10 w 266"/>
                  <a:gd name="T1" fmla="*/ 0 h 556"/>
                  <a:gd name="T2" fmla="*/ 0 w 266"/>
                  <a:gd name="T3" fmla="*/ 23 h 556"/>
                  <a:gd name="T4" fmla="*/ 0 w 266"/>
                  <a:gd name="T5" fmla="*/ 48 h 556"/>
                  <a:gd name="T6" fmla="*/ 8 w 266"/>
                  <a:gd name="T7" fmla="*/ 68 h 556"/>
                  <a:gd name="T8" fmla="*/ 31 w 266"/>
                  <a:gd name="T9" fmla="*/ 85 h 556"/>
                  <a:gd name="T10" fmla="*/ 48 w 266"/>
                  <a:gd name="T11" fmla="*/ 99 h 556"/>
                  <a:gd name="T12" fmla="*/ 56 w 266"/>
                  <a:gd name="T13" fmla="*/ 116 h 556"/>
                  <a:gd name="T14" fmla="*/ 65 w 266"/>
                  <a:gd name="T15" fmla="*/ 126 h 556"/>
                  <a:gd name="T16" fmla="*/ 48 w 266"/>
                  <a:gd name="T17" fmla="*/ 138 h 556"/>
                  <a:gd name="T18" fmla="*/ 77 w 266"/>
                  <a:gd name="T19" fmla="*/ 148 h 556"/>
                  <a:gd name="T20" fmla="*/ 86 w 266"/>
                  <a:gd name="T21" fmla="*/ 165 h 556"/>
                  <a:gd name="T22" fmla="*/ 90 w 266"/>
                  <a:gd name="T23" fmla="*/ 182 h 556"/>
                  <a:gd name="T24" fmla="*/ 86 w 266"/>
                  <a:gd name="T25" fmla="*/ 204 h 556"/>
                  <a:gd name="T26" fmla="*/ 73 w 266"/>
                  <a:gd name="T27" fmla="*/ 224 h 556"/>
                  <a:gd name="T28" fmla="*/ 60 w 266"/>
                  <a:gd name="T29" fmla="*/ 247 h 556"/>
                  <a:gd name="T30" fmla="*/ 55 w 266"/>
                  <a:gd name="T31" fmla="*/ 265 h 556"/>
                  <a:gd name="T32" fmla="*/ 55 w 266"/>
                  <a:gd name="T33" fmla="*/ 286 h 556"/>
                  <a:gd name="T34" fmla="*/ 60 w 266"/>
                  <a:gd name="T35" fmla="*/ 298 h 556"/>
                  <a:gd name="T36" fmla="*/ 93 w 266"/>
                  <a:gd name="T37" fmla="*/ 306 h 556"/>
                  <a:gd name="T38" fmla="*/ 122 w 266"/>
                  <a:gd name="T39" fmla="*/ 299 h 556"/>
                  <a:gd name="T40" fmla="*/ 144 w 266"/>
                  <a:gd name="T41" fmla="*/ 286 h 556"/>
                  <a:gd name="T42" fmla="*/ 148 w 266"/>
                  <a:gd name="T43" fmla="*/ 267 h 556"/>
                  <a:gd name="T44" fmla="*/ 139 w 266"/>
                  <a:gd name="T45" fmla="*/ 250 h 556"/>
                  <a:gd name="T46" fmla="*/ 127 w 266"/>
                  <a:gd name="T47" fmla="*/ 248 h 556"/>
                  <a:gd name="T48" fmla="*/ 111 w 266"/>
                  <a:gd name="T49" fmla="*/ 257 h 556"/>
                  <a:gd name="T50" fmla="*/ 107 w 266"/>
                  <a:gd name="T51" fmla="*/ 264 h 556"/>
                  <a:gd name="T52" fmla="*/ 111 w 266"/>
                  <a:gd name="T53" fmla="*/ 282 h 556"/>
                  <a:gd name="T54" fmla="*/ 127 w 266"/>
                  <a:gd name="T55" fmla="*/ 311 h 556"/>
                  <a:gd name="T56" fmla="*/ 145 w 266"/>
                  <a:gd name="T57" fmla="*/ 338 h 556"/>
                  <a:gd name="T58" fmla="*/ 170 w 266"/>
                  <a:gd name="T59" fmla="*/ 364 h 556"/>
                  <a:gd name="T60" fmla="*/ 187 w 266"/>
                  <a:gd name="T61" fmla="*/ 394 h 556"/>
                  <a:gd name="T62" fmla="*/ 207 w 266"/>
                  <a:gd name="T63" fmla="*/ 420 h 556"/>
                  <a:gd name="T64" fmla="*/ 208 w 266"/>
                  <a:gd name="T65" fmla="*/ 440 h 556"/>
                  <a:gd name="T66" fmla="*/ 203 w 266"/>
                  <a:gd name="T67" fmla="*/ 455 h 556"/>
                  <a:gd name="T68" fmla="*/ 232 w 266"/>
                  <a:gd name="T69" fmla="*/ 458 h 556"/>
                  <a:gd name="T70" fmla="*/ 249 w 266"/>
                  <a:gd name="T71" fmla="*/ 485 h 556"/>
                  <a:gd name="T72" fmla="*/ 259 w 266"/>
                  <a:gd name="T73" fmla="*/ 503 h 556"/>
                  <a:gd name="T74" fmla="*/ 266 w 266"/>
                  <a:gd name="T75" fmla="*/ 521 h 556"/>
                  <a:gd name="T76" fmla="*/ 266 w 266"/>
                  <a:gd name="T77" fmla="*/ 536 h 556"/>
                  <a:gd name="T78" fmla="*/ 255 w 266"/>
                  <a:gd name="T79" fmla="*/ 551 h 556"/>
                  <a:gd name="T80" fmla="*/ 249 w 266"/>
                  <a:gd name="T81" fmla="*/ 554 h 556"/>
                  <a:gd name="T82" fmla="*/ 225 w 266"/>
                  <a:gd name="T83" fmla="*/ 556 h 556"/>
                  <a:gd name="T84" fmla="*/ 211 w 266"/>
                  <a:gd name="T85" fmla="*/ 543 h 556"/>
                  <a:gd name="T86" fmla="*/ 217 w 266"/>
                  <a:gd name="T87" fmla="*/ 531 h 556"/>
                  <a:gd name="T88" fmla="*/ 230 w 266"/>
                  <a:gd name="T89" fmla="*/ 524 h 556"/>
                  <a:gd name="T90" fmla="*/ 241 w 266"/>
                  <a:gd name="T91" fmla="*/ 521 h 55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66"/>
                  <a:gd name="T139" fmla="*/ 0 h 556"/>
                  <a:gd name="T140" fmla="*/ 266 w 266"/>
                  <a:gd name="T141" fmla="*/ 556 h 55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66" h="556">
                    <a:moveTo>
                      <a:pt x="10" y="0"/>
                    </a:moveTo>
                    <a:lnTo>
                      <a:pt x="0" y="23"/>
                    </a:lnTo>
                    <a:lnTo>
                      <a:pt x="0" y="48"/>
                    </a:lnTo>
                    <a:lnTo>
                      <a:pt x="8" y="68"/>
                    </a:lnTo>
                    <a:lnTo>
                      <a:pt x="31" y="85"/>
                    </a:lnTo>
                    <a:lnTo>
                      <a:pt x="48" y="99"/>
                    </a:lnTo>
                    <a:lnTo>
                      <a:pt x="56" y="116"/>
                    </a:lnTo>
                    <a:lnTo>
                      <a:pt x="65" y="126"/>
                    </a:lnTo>
                    <a:lnTo>
                      <a:pt x="48" y="138"/>
                    </a:lnTo>
                    <a:lnTo>
                      <a:pt x="77" y="148"/>
                    </a:lnTo>
                    <a:lnTo>
                      <a:pt x="86" y="165"/>
                    </a:lnTo>
                    <a:lnTo>
                      <a:pt x="90" y="182"/>
                    </a:lnTo>
                    <a:lnTo>
                      <a:pt x="86" y="204"/>
                    </a:lnTo>
                    <a:lnTo>
                      <a:pt x="73" y="224"/>
                    </a:lnTo>
                    <a:lnTo>
                      <a:pt x="60" y="247"/>
                    </a:lnTo>
                    <a:lnTo>
                      <a:pt x="55" y="265"/>
                    </a:lnTo>
                    <a:lnTo>
                      <a:pt x="55" y="286"/>
                    </a:lnTo>
                    <a:lnTo>
                      <a:pt x="60" y="298"/>
                    </a:lnTo>
                    <a:lnTo>
                      <a:pt x="93" y="306"/>
                    </a:lnTo>
                    <a:lnTo>
                      <a:pt x="122" y="299"/>
                    </a:lnTo>
                    <a:lnTo>
                      <a:pt x="144" y="286"/>
                    </a:lnTo>
                    <a:lnTo>
                      <a:pt x="148" y="267"/>
                    </a:lnTo>
                    <a:lnTo>
                      <a:pt x="139" y="250"/>
                    </a:lnTo>
                    <a:lnTo>
                      <a:pt x="127" y="248"/>
                    </a:lnTo>
                    <a:lnTo>
                      <a:pt x="111" y="257"/>
                    </a:lnTo>
                    <a:lnTo>
                      <a:pt x="107" y="264"/>
                    </a:lnTo>
                    <a:lnTo>
                      <a:pt x="111" y="282"/>
                    </a:lnTo>
                    <a:lnTo>
                      <a:pt x="127" y="311"/>
                    </a:lnTo>
                    <a:lnTo>
                      <a:pt x="145" y="338"/>
                    </a:lnTo>
                    <a:lnTo>
                      <a:pt x="170" y="364"/>
                    </a:lnTo>
                    <a:lnTo>
                      <a:pt x="187" y="394"/>
                    </a:lnTo>
                    <a:lnTo>
                      <a:pt x="207" y="420"/>
                    </a:lnTo>
                    <a:lnTo>
                      <a:pt x="208" y="440"/>
                    </a:lnTo>
                    <a:lnTo>
                      <a:pt x="203" y="455"/>
                    </a:lnTo>
                    <a:lnTo>
                      <a:pt x="232" y="458"/>
                    </a:lnTo>
                    <a:lnTo>
                      <a:pt x="249" y="485"/>
                    </a:lnTo>
                    <a:lnTo>
                      <a:pt x="259" y="503"/>
                    </a:lnTo>
                    <a:lnTo>
                      <a:pt x="266" y="521"/>
                    </a:lnTo>
                    <a:lnTo>
                      <a:pt x="266" y="536"/>
                    </a:lnTo>
                    <a:lnTo>
                      <a:pt x="255" y="551"/>
                    </a:lnTo>
                    <a:lnTo>
                      <a:pt x="249" y="554"/>
                    </a:lnTo>
                    <a:lnTo>
                      <a:pt x="225" y="556"/>
                    </a:lnTo>
                    <a:lnTo>
                      <a:pt x="211" y="543"/>
                    </a:lnTo>
                    <a:lnTo>
                      <a:pt x="217" y="531"/>
                    </a:lnTo>
                    <a:lnTo>
                      <a:pt x="230" y="524"/>
                    </a:lnTo>
                    <a:lnTo>
                      <a:pt x="241" y="521"/>
                    </a:lnTo>
                  </a:path>
                </a:pathLst>
              </a:custGeom>
              <a:noFill/>
              <a:ln w="1746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40973" name="Freeform 23">
              <a:extLst>
                <a:ext uri="{FF2B5EF4-FFF2-40B4-BE49-F238E27FC236}">
                  <a16:creationId xmlns:a16="http://schemas.microsoft.com/office/drawing/2014/main" xmlns="" id="{B4ABCBD2-EC55-4007-A729-D2DF744E0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1889"/>
              <a:ext cx="1926" cy="1076"/>
            </a:xfrm>
            <a:custGeom>
              <a:avLst/>
              <a:gdLst>
                <a:gd name="T0" fmla="*/ 0 w 1926"/>
                <a:gd name="T1" fmla="*/ 375 h 1076"/>
                <a:gd name="T2" fmla="*/ 72 w 1926"/>
                <a:gd name="T3" fmla="*/ 465 h 1076"/>
                <a:gd name="T4" fmla="*/ 123 w 1926"/>
                <a:gd name="T5" fmla="*/ 544 h 1076"/>
                <a:gd name="T6" fmla="*/ 169 w 1926"/>
                <a:gd name="T7" fmla="*/ 634 h 1076"/>
                <a:gd name="T8" fmla="*/ 224 w 1926"/>
                <a:gd name="T9" fmla="*/ 761 h 1076"/>
                <a:gd name="T10" fmla="*/ 267 w 1926"/>
                <a:gd name="T11" fmla="*/ 863 h 1076"/>
                <a:gd name="T12" fmla="*/ 305 w 1926"/>
                <a:gd name="T13" fmla="*/ 950 h 1076"/>
                <a:gd name="T14" fmla="*/ 322 w 1926"/>
                <a:gd name="T15" fmla="*/ 1009 h 1076"/>
                <a:gd name="T16" fmla="*/ 330 w 1926"/>
                <a:gd name="T17" fmla="*/ 1049 h 1076"/>
                <a:gd name="T18" fmla="*/ 330 w 1926"/>
                <a:gd name="T19" fmla="*/ 1076 h 1076"/>
                <a:gd name="T20" fmla="*/ 1926 w 1926"/>
                <a:gd name="T21" fmla="*/ 907 h 1076"/>
                <a:gd name="T22" fmla="*/ 1926 w 1926"/>
                <a:gd name="T23" fmla="*/ 0 h 1076"/>
                <a:gd name="T24" fmla="*/ 0 w 1926"/>
                <a:gd name="T25" fmla="*/ 375 h 10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26"/>
                <a:gd name="T40" fmla="*/ 0 h 1076"/>
                <a:gd name="T41" fmla="*/ 1926 w 1926"/>
                <a:gd name="T42" fmla="*/ 1076 h 10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26" h="1076">
                  <a:moveTo>
                    <a:pt x="0" y="375"/>
                  </a:moveTo>
                  <a:lnTo>
                    <a:pt x="72" y="465"/>
                  </a:lnTo>
                  <a:lnTo>
                    <a:pt x="123" y="544"/>
                  </a:lnTo>
                  <a:lnTo>
                    <a:pt x="169" y="634"/>
                  </a:lnTo>
                  <a:lnTo>
                    <a:pt x="224" y="761"/>
                  </a:lnTo>
                  <a:lnTo>
                    <a:pt x="267" y="863"/>
                  </a:lnTo>
                  <a:lnTo>
                    <a:pt x="305" y="950"/>
                  </a:lnTo>
                  <a:lnTo>
                    <a:pt x="322" y="1009"/>
                  </a:lnTo>
                  <a:lnTo>
                    <a:pt x="330" y="1049"/>
                  </a:lnTo>
                  <a:lnTo>
                    <a:pt x="330" y="1076"/>
                  </a:lnTo>
                  <a:lnTo>
                    <a:pt x="1926" y="907"/>
                  </a:lnTo>
                  <a:lnTo>
                    <a:pt x="1926" y="0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1F9F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</p:spTree>
  </p:cSld>
  <p:clrMapOvr>
    <a:masterClrMapping/>
  </p:clrMapOvr>
  <p:transition spd="slow">
    <p:wedge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>
            <a:extLst>
              <a:ext uri="{FF2B5EF4-FFF2-40B4-BE49-F238E27FC236}">
                <a16:creationId xmlns:a16="http://schemas.microsoft.com/office/drawing/2014/main" xmlns="" id="{AFFE6D94-1AF3-49A5-977D-20326E5C04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Selcuk-solak@hotmail.com</a:t>
            </a:r>
          </a:p>
        </p:txBody>
      </p:sp>
      <p:sp>
        <p:nvSpPr>
          <p:cNvPr id="6" name="6 Veri Yer Tutucusu">
            <a:extLst>
              <a:ext uri="{FF2B5EF4-FFF2-40B4-BE49-F238E27FC236}">
                <a16:creationId xmlns:a16="http://schemas.microsoft.com/office/drawing/2014/main" xmlns="" id="{793035F2-77CE-4116-896B-7EEA1FAE8D70}"/>
              </a:ext>
            </a:extLst>
          </p:cNvPr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27/02/2022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01AD70A8-9DDE-4C50-935C-331BFD9C5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6442"/>
            <a:ext cx="9144000" cy="11398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sz="3800" dirty="0">
                <a:solidFill>
                  <a:srgbClr val="FF0000"/>
                </a:solidFill>
                <a:latin typeface="Bradley Hand ITC" pitchFamily="66" charset="0"/>
              </a:rPr>
              <a:t>1-AİLENİN ROLÜ ÖNEMİ VE ÇOCUĞA OLAN KATKISI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78D6F923-E4F8-4F09-85D8-83B22F1F637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4313" y="1714500"/>
            <a:ext cx="5797847" cy="40719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000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1800" dirty="0">
                <a:solidFill>
                  <a:srgbClr val="00B0F0"/>
                </a:solidFill>
                <a:latin typeface="Bradley Hand ITC" pitchFamily="66" charset="0"/>
              </a:rPr>
              <a:t>ÇOCUKLARLA OLAN İLİŞKİLERİMİZDE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1800" dirty="0">
                <a:solidFill>
                  <a:srgbClr val="00B0F0"/>
                </a:solidFill>
                <a:latin typeface="Bradley Hand ITC" pitchFamily="66" charset="0"/>
              </a:rPr>
              <a:t>SÜREKLİ GEREKENLERİ YERİNE GETİREREK YAŞAMAK …BAŞKA BİR TABİRLE YAŞAMAK İÇİN DEĞİLDE, YAŞATMAK İÇİN YAŞAMAK İLİŞKİLERİMİZİ SIRADANLAŞTIRIYOR…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1800" dirty="0">
                <a:solidFill>
                  <a:srgbClr val="00B0F0"/>
                </a:solidFill>
                <a:latin typeface="Bradley Hand ITC" pitchFamily="66" charset="0"/>
              </a:rPr>
              <a:t>                           YADA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1800" dirty="0">
              <a:solidFill>
                <a:srgbClr val="00B0F0"/>
              </a:solidFill>
              <a:latin typeface="Bradley Hand ITC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1800" dirty="0">
                <a:solidFill>
                  <a:srgbClr val="00B0F0"/>
                </a:solidFill>
                <a:latin typeface="Bradley Hand ITC" pitchFamily="66" charset="0"/>
              </a:rPr>
              <a:t>BEN NE İSTİYORUM SORUSUNU KENDİMİZE HİÇ SORMADAN YAŞAMAK!!!.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1800" dirty="0">
              <a:solidFill>
                <a:srgbClr val="00B0F0"/>
              </a:solidFill>
              <a:latin typeface="Bradley Hand ITC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1800" dirty="0">
                <a:solidFill>
                  <a:srgbClr val="00B0F0"/>
                </a:solidFill>
                <a:latin typeface="Bradley Hand ITC" pitchFamily="66" charset="0"/>
              </a:rPr>
              <a:t>ÇOCUKLARIMIZI YETİŞTİRİRKEN NELERE DİKKAT EDİYORUZ…_?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B0F0"/>
              </a:solidFill>
            </a:endParaRPr>
          </a:p>
        </p:txBody>
      </p:sp>
      <p:pic>
        <p:nvPicPr>
          <p:cNvPr id="6148" name="Picture 4" descr="Resim1">
            <a:extLst>
              <a:ext uri="{FF2B5EF4-FFF2-40B4-BE49-F238E27FC236}">
                <a16:creationId xmlns:a16="http://schemas.microsoft.com/office/drawing/2014/main" xmlns="" id="{8BF402F5-EA82-4583-91FB-68CDFF4A4FE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1714500"/>
            <a:ext cx="2595562" cy="3952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11" descr="http://www.fortunecity.com/tinpan/newbonham/351/promo5.jpg">
            <a:extLst>
              <a:ext uri="{FF2B5EF4-FFF2-40B4-BE49-F238E27FC236}">
                <a16:creationId xmlns:a16="http://schemas.microsoft.com/office/drawing/2014/main" xmlns="" id="{7BEC29C4-3D46-43EE-B31C-AD80E03FB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643063"/>
            <a:ext cx="3033713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998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>
            <a:extLst>
              <a:ext uri="{FF2B5EF4-FFF2-40B4-BE49-F238E27FC236}">
                <a16:creationId xmlns:a16="http://schemas.microsoft.com/office/drawing/2014/main" xmlns="" id="{423A1CE3-A3CA-444F-87DC-96BAA8654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Selcuk-solak@hotmail.com</a:t>
            </a:r>
          </a:p>
        </p:txBody>
      </p:sp>
      <p:sp>
        <p:nvSpPr>
          <p:cNvPr id="6" name="6 Veri Yer Tutucusu">
            <a:extLst>
              <a:ext uri="{FF2B5EF4-FFF2-40B4-BE49-F238E27FC236}">
                <a16:creationId xmlns:a16="http://schemas.microsoft.com/office/drawing/2014/main" xmlns="" id="{32B30C1D-A1D9-4392-B55B-E88993DD404E}"/>
              </a:ext>
            </a:extLst>
          </p:cNvPr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27/02/2010</a:t>
            </a: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AE869528-BA91-4C0C-A056-67FB6BD46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3800" dirty="0">
                <a:solidFill>
                  <a:srgbClr val="FF0000"/>
                </a:solidFill>
                <a:latin typeface="Bradley Hand ITC" pitchFamily="66" charset="0"/>
              </a:rPr>
              <a:t>AİLENİN ROLÜ ÖNEMİ VE ÇOCUĞA OLAN KATKISI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0EE0E291-6FDF-447D-BE0F-21F6D7D9AF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14313" y="1714500"/>
            <a:ext cx="5857875" cy="40719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000" dirty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>
                <a:solidFill>
                  <a:srgbClr val="0070C0"/>
                </a:solidFill>
                <a:latin typeface="Bradley Hand ITC" pitchFamily="66" charset="0"/>
              </a:rPr>
              <a:t>AİLELER ÇOCUKLARI İÇİN BİRER REHBERDİR…</a:t>
            </a:r>
            <a:r>
              <a:rPr lang="tr-TR" sz="2000" dirty="0">
                <a:solidFill>
                  <a:srgbClr val="0070C0"/>
                </a:solidFill>
                <a:latin typeface="Bradley Hand ITC" pitchFamily="66" charset="0"/>
                <a:sym typeface="Wingdings" pitchFamily="2" charset="2"/>
              </a:rPr>
              <a:t></a:t>
            </a:r>
            <a:endParaRPr lang="tr-TR" sz="2000" dirty="0">
              <a:solidFill>
                <a:srgbClr val="0070C0"/>
              </a:solidFill>
              <a:latin typeface="Bradley Hand ITC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70C0"/>
              </a:solidFill>
              <a:latin typeface="Bradley Hand ITC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>
                <a:solidFill>
                  <a:srgbClr val="0070C0"/>
                </a:solidFill>
                <a:latin typeface="Bradley Hand ITC" pitchFamily="66" charset="0"/>
              </a:rPr>
              <a:t>İSTEDİĞİMİZ GİBİ YETİŞTİRMEK BİZİM ELİMİZDEDİR…</a:t>
            </a:r>
            <a:r>
              <a:rPr lang="tr-TR" sz="2000" dirty="0">
                <a:solidFill>
                  <a:srgbClr val="0070C0"/>
                </a:solidFill>
                <a:latin typeface="Bradley Hand ITC" pitchFamily="66" charset="0"/>
                <a:sym typeface="Wingdings" pitchFamily="2" charset="2"/>
              </a:rPr>
              <a:t>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70C0"/>
              </a:solidFill>
              <a:latin typeface="Bradley Hand ITC" pitchFamily="66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>
                <a:solidFill>
                  <a:srgbClr val="0070C0"/>
                </a:solidFill>
                <a:latin typeface="Bradley Hand ITC" pitchFamily="66" charset="0"/>
                <a:sym typeface="Wingdings" pitchFamily="2" charset="2"/>
              </a:rPr>
              <a:t>ÇOCUKLARIMIZDA EN BEĞENDİĞİMİZ ÖZELLİKLER NELERDİR…?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70C0"/>
              </a:solidFill>
              <a:latin typeface="Bradley Hand ITC" pitchFamily="66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>
                <a:solidFill>
                  <a:srgbClr val="0070C0"/>
                </a:solidFill>
                <a:latin typeface="Bradley Hand ITC" pitchFamily="66" charset="0"/>
                <a:sym typeface="Wingdings" pitchFamily="2" charset="2"/>
              </a:rPr>
              <a:t>ÇOCUKLARINIZDAKİ OLUMLU ÖZELLİKLERİN GELİŞMESİ İÇİN SİZLER NELER YAPTINIZ? </a:t>
            </a:r>
            <a:endParaRPr lang="tr-TR" sz="2000" dirty="0">
              <a:solidFill>
                <a:srgbClr val="0070C0"/>
              </a:solidFill>
              <a:latin typeface="Bradley Hand ITC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tr-TR" sz="2000" dirty="0">
              <a:solidFill>
                <a:srgbClr val="0070C0"/>
              </a:solidFill>
              <a:latin typeface="Bradley Hand ITC" pitchFamily="66" charset="0"/>
            </a:endParaRPr>
          </a:p>
        </p:txBody>
      </p:sp>
      <p:pic>
        <p:nvPicPr>
          <p:cNvPr id="14342" name="Picture 2" descr="http://www.cocukbahcesi.com/images/egitim/mutlu%20cocuk.jpg">
            <a:extLst>
              <a:ext uri="{FF2B5EF4-FFF2-40B4-BE49-F238E27FC236}">
                <a16:creationId xmlns:a16="http://schemas.microsoft.com/office/drawing/2014/main" xmlns="" id="{C7BF8E4C-6257-4B95-A518-129145766E9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84888" y="2000250"/>
            <a:ext cx="2595562" cy="3429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14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998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3643314"/>
            <a:ext cx="8572560" cy="1600200"/>
          </a:xfrm>
        </p:spPr>
        <p:txBody>
          <a:bodyPr>
            <a:noAutofit/>
          </a:bodyPr>
          <a:lstStyle/>
          <a:p>
            <a:pPr>
              <a:lnSpc>
                <a:spcPct val="260000"/>
              </a:lnSpc>
            </a:pPr>
            <a:r>
              <a:rPr lang="tr-TR" sz="2400" dirty="0">
                <a:latin typeface="Monotype Corsiva" pitchFamily="66" charset="0"/>
              </a:rPr>
              <a:t>Soru :Çocuklarımızda gördüğümüz olumlu özellikler nelerdir.</a:t>
            </a:r>
          </a:p>
          <a:p>
            <a:pPr>
              <a:lnSpc>
                <a:spcPct val="260000"/>
              </a:lnSpc>
            </a:pPr>
            <a:r>
              <a:rPr lang="tr-TR" sz="2400" dirty="0">
                <a:latin typeface="Monotype Corsiva" pitchFamily="66" charset="0"/>
              </a:rPr>
              <a:t>Soru:Çocuk yetiştirmede ebeveyn olarak kimlerden etkilenmiş olabiliriz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TUTUMLARIMIZ ÜZERİNE…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>
            <a:extLst>
              <a:ext uri="{FF2B5EF4-FFF2-40B4-BE49-F238E27FC236}">
                <a16:creationId xmlns:a16="http://schemas.microsoft.com/office/drawing/2014/main" xmlns="" id="{930A51A7-63B3-4642-886A-C8C786D071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27/02/2010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xmlns="" id="{7908FC92-603A-40BC-8DB1-1D3AECF80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selcuk</a:t>
            </a:r>
            <a:r>
              <a:rPr lang="tr-TR" dirty="0"/>
              <a:t>-solak@</a:t>
            </a:r>
            <a:r>
              <a:rPr lang="tr-TR" dirty="0" err="1"/>
              <a:t>hotmail</a:t>
            </a:r>
            <a:r>
              <a:rPr lang="tr-TR" dirty="0"/>
              <a:t>.com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BEBBF14D-7941-48E6-8CB9-07378A6A73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2938" y="642938"/>
            <a:ext cx="7772400" cy="2857500"/>
          </a:xfrm>
        </p:spPr>
        <p:txBody>
          <a:bodyPr/>
          <a:lstStyle/>
          <a:p>
            <a:pPr eaLnBrk="1" hangingPunct="1">
              <a:defRPr/>
            </a:pPr>
            <a:r>
              <a:rPr lang="tr-TR" sz="1800" dirty="0">
                <a:solidFill>
                  <a:schemeClr val="bg1"/>
                </a:solidFill>
                <a:latin typeface="Bradley Hand ITC" pitchFamily="66" charset="0"/>
              </a:rPr>
              <a:t>UYARI:BİZLER ANNE-BABA OLARAK ÇOCUKLARIMIZDA OLUMLU DAVRANIŞLAR KAZANDIRMAK ADINA, BASKICI  TUTUMU ZAMAN ZAMAN DA TAVİZKAR  TUTUMU UYGULUYORUZ</a:t>
            </a:r>
            <a:r>
              <a:rPr lang="tr-TR" sz="2800" dirty="0">
                <a:solidFill>
                  <a:schemeClr val="bg1"/>
                </a:solidFill>
                <a:latin typeface="Monotype Corsiva" pitchFamily="66" charset="0"/>
              </a:rPr>
              <a:t>…</a:t>
            </a:r>
          </a:p>
        </p:txBody>
      </p:sp>
      <p:sp>
        <p:nvSpPr>
          <p:cNvPr id="6" name="5 Alt Başlık">
            <a:extLst>
              <a:ext uri="{FF2B5EF4-FFF2-40B4-BE49-F238E27FC236}">
                <a16:creationId xmlns:a16="http://schemas.microsoft.com/office/drawing/2014/main" xmlns="" id="{3E2281EF-598D-4249-85ED-30BBF7F32AEE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357313" y="3500438"/>
            <a:ext cx="6400800" cy="1752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sz="3200" u="sng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SONUÇ</a:t>
            </a: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:KISIR DÖNGÜ…</a:t>
            </a:r>
          </a:p>
          <a:p>
            <a:pPr>
              <a:defRPr/>
            </a:pPr>
            <a:r>
              <a:rPr lang="tr-TR" sz="3200" dirty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UNUTULMAMALI Kİ,HER İKİ YÖNTEMDE OLUMLI DAVRANIŞ KAZANDIRMAYA YETMİYOR</a:t>
            </a:r>
          </a:p>
        </p:txBody>
      </p:sp>
    </p:spTree>
    <p:extLst>
      <p:ext uri="{BB962C8B-B14F-4D97-AF65-F5344CB8AC3E}">
        <p14:creationId xmlns:p14="http://schemas.microsoft.com/office/powerpoint/2010/main" val="1240535320"/>
      </p:ext>
    </p:extLst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>
            <a:extLst>
              <a:ext uri="{FF2B5EF4-FFF2-40B4-BE49-F238E27FC236}">
                <a16:creationId xmlns:a16="http://schemas.microsoft.com/office/drawing/2014/main" xmlns="" id="{1BAB7984-D402-4BE5-BFCD-D046A0CF75B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27/02/2010</a:t>
            </a:r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xmlns="" id="{DFCDFF2B-A7F5-445E-9D7F-3A60230D9C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/>
              <a:t>selcuk</a:t>
            </a:r>
            <a:r>
              <a:rPr lang="tr-TR" dirty="0"/>
              <a:t>-solak@</a:t>
            </a:r>
            <a:r>
              <a:rPr lang="tr-TR" dirty="0" err="1"/>
              <a:t>hotmail</a:t>
            </a:r>
            <a:r>
              <a:rPr lang="tr-TR" dirty="0"/>
              <a:t>.com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29DBA60A-F920-4A39-B619-904F118A75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42938" y="0"/>
            <a:ext cx="777240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>
                <a:solidFill>
                  <a:schemeClr val="tx1"/>
                </a:solidFill>
                <a:latin typeface="Monotype Corsiva" pitchFamily="66" charset="0"/>
              </a:rPr>
              <a:t>DEMOKRATİK TUTUMA NASIL GEÇEBİLİRİZ</a:t>
            </a:r>
            <a:r>
              <a:rPr lang="tr-TR" sz="5400" dirty="0">
                <a:solidFill>
                  <a:schemeClr val="tx1"/>
                </a:solidFill>
                <a:latin typeface="Monotype Corsiva" pitchFamily="66" charset="0"/>
              </a:rPr>
              <a:t>?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xmlns="" id="{F9C55F21-B996-4186-BB28-E406F653B3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2071688"/>
            <a:ext cx="9144000" cy="457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2800" u="sng" dirty="0">
                <a:solidFill>
                  <a:schemeClr val="bg1"/>
                </a:solidFill>
                <a:latin typeface="Bradley Hand ITC" pitchFamily="66" charset="0"/>
              </a:rPr>
              <a:t>ÖNCELİKLE BASKICI VE TAVİZKAR DAVRANMAYACAĞIZ(BAĞIRMADAN KIZMADAN)</a:t>
            </a:r>
          </a:p>
          <a:p>
            <a:pPr eaLnBrk="1" hangingPunct="1">
              <a:defRPr/>
            </a:pPr>
            <a:endParaRPr lang="tr-TR" sz="2800" dirty="0">
              <a:solidFill>
                <a:schemeClr val="hlink"/>
              </a:solidFill>
              <a:latin typeface="Bradley Hand ITC" pitchFamily="66" charset="0"/>
            </a:endParaRPr>
          </a:p>
          <a:p>
            <a:pPr eaLnBrk="1" hangingPunct="1">
              <a:defRPr/>
            </a:pPr>
            <a:endParaRPr lang="tr-TR" sz="2800" dirty="0">
              <a:solidFill>
                <a:schemeClr val="hlink"/>
              </a:solidFill>
              <a:latin typeface="Bradley Hand ITC" pitchFamily="66" charset="0"/>
            </a:endParaRP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1-Çocuğu birey olarak görmek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2-karşılıklı ve yakın ilişkiler kurmak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3-Olumlu ve yapıcı düşünmek</a:t>
            </a:r>
          </a:p>
          <a:p>
            <a:pPr eaLnBrk="1" hangingPunct="1">
              <a:defRPr/>
            </a:pPr>
            <a:r>
              <a:rPr lang="tr-TR" sz="2800" dirty="0">
                <a:solidFill>
                  <a:srgbClr val="0070C0"/>
                </a:solidFill>
                <a:latin typeface="Bradley Hand ITC" pitchFamily="66" charset="0"/>
              </a:rPr>
              <a:t>4-Çocuğun dünyasını anlamak </a:t>
            </a:r>
          </a:p>
        </p:txBody>
      </p:sp>
    </p:spTree>
    <p:extLst>
      <p:ext uri="{BB962C8B-B14F-4D97-AF65-F5344CB8AC3E}">
        <p14:creationId xmlns:p14="http://schemas.microsoft.com/office/powerpoint/2010/main" val="2463940622"/>
      </p:ext>
    </p:extLst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48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3200400"/>
            <a:ext cx="8001056" cy="3300434"/>
          </a:xfrm>
        </p:spPr>
        <p:txBody>
          <a:bodyPr>
            <a:noAutofit/>
          </a:bodyPr>
          <a:lstStyle/>
          <a:p>
            <a:r>
              <a:rPr lang="tr-TR" sz="2400" dirty="0">
                <a:latin typeface="Monotype Corsiva" pitchFamily="66" charset="0"/>
              </a:rPr>
              <a:t>Soru :Çocuk yetiştirmede </a:t>
            </a:r>
            <a:r>
              <a:rPr lang="tr-TR" sz="2400" dirty="0" err="1">
                <a:latin typeface="Monotype Corsiva" pitchFamily="66" charset="0"/>
              </a:rPr>
              <a:t>gayei</a:t>
            </a:r>
            <a:r>
              <a:rPr lang="tr-TR" sz="2400" dirty="0">
                <a:latin typeface="Monotype Corsiva" pitchFamily="66" charset="0"/>
              </a:rPr>
              <a:t> hayalimiz nedir?…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Monotype Corsiva" pitchFamily="66" charset="0"/>
              </a:rPr>
              <a:t>Cevap:En değerli varlığımız olan çocuklarımızı yetiştirirken bizler  çocuklarımızın yanında olmadığımızda da  çocuklarımız kendine yetebilecek..kendi  problemlerini çözebilecek…çatışma çözme yollarını bilen kendilerine doğru hedefler koyabilen ..başarılı ,mutlu ve  inançlı olabilecek nesiller  yetiştirmek olmalıdır.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TUTUMLARIMIZ ÜZERİNE…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443178"/>
          </a:xfrm>
        </p:spPr>
        <p:txBody>
          <a:bodyPr>
            <a:noAutofit/>
          </a:bodyPr>
          <a:lstStyle/>
          <a:p>
            <a:r>
              <a:rPr lang="tr-TR" sz="2400" dirty="0">
                <a:latin typeface="Monotype Corsiva" pitchFamily="66" charset="0"/>
              </a:rPr>
              <a:t>Soru: Anne baba denince aklımıza neler geliyor?</a:t>
            </a:r>
          </a:p>
          <a:p>
            <a:r>
              <a:rPr lang="tr-TR" sz="2400" dirty="0">
                <a:latin typeface="Monotype Corsiva" pitchFamily="66" charset="0"/>
              </a:rPr>
              <a:t>…</a:t>
            </a:r>
          </a:p>
          <a:p>
            <a:r>
              <a:rPr lang="tr-TR" sz="2400" dirty="0">
                <a:latin typeface="Monotype Corsiva" pitchFamily="66" charset="0"/>
              </a:rPr>
              <a:t>YEMEDİ YEDİRDİ…</a:t>
            </a:r>
          </a:p>
          <a:p>
            <a:r>
              <a:rPr lang="tr-TR" sz="2400" dirty="0">
                <a:latin typeface="Monotype Corsiva" pitchFamily="66" charset="0"/>
              </a:rPr>
              <a:t>GİYMEDİ GİYDİRDİ…</a:t>
            </a:r>
          </a:p>
          <a:p>
            <a:r>
              <a:rPr lang="tr-TR" sz="2400" dirty="0">
                <a:latin typeface="Monotype Corsiva" pitchFamily="66" charset="0"/>
              </a:rPr>
              <a:t>SAÇINI SÜPÜRGE ETTİ..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TUTUMLARIMIZ ÜZERİNE…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ir Ürün veya Fikir Satma">
  <a:themeElements>
    <a:clrScheme name="Bir Ürün veya Fikir Satma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Bir Ürün veya Fikir Sat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tr-TR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tr-TR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ir Ürün veya Fikir Satma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ir Ürün veya Fikir Satma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r Ürün veya Fikir Sat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ir Ürün veya Fikir Satma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545</TotalTime>
  <Words>857</Words>
  <Application>Microsoft Office PowerPoint</Application>
  <PresentationFormat>Ekran Gösterisi (4:3)</PresentationFormat>
  <Paragraphs>191</Paragraphs>
  <Slides>27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27</vt:i4>
      </vt:variant>
    </vt:vector>
  </HeadingPairs>
  <TitlesOfParts>
    <vt:vector size="29" baseType="lpstr">
      <vt:lpstr>Hisse Senedi</vt:lpstr>
      <vt:lpstr>Bir Ürün veya Fikir Satma</vt:lpstr>
      <vt:lpstr>SİNCAN REHBERLİK VE ARAŞTIRMA MERKEZİ  OKUL REHBERLİK BÖLÜMÜ</vt:lpstr>
      <vt:lpstr> SEMİNER GÜNDEMİ</vt:lpstr>
      <vt:lpstr>1-AİLENİN ROLÜ ÖNEMİ VE ÇOCUĞA OLAN KATKISI</vt:lpstr>
      <vt:lpstr>AİLENİN ROLÜ ÖNEMİ VE ÇOCUĞA OLAN KATKISI</vt:lpstr>
      <vt:lpstr>AİLE TUTUMLARIMIZ ÜZERİNE…</vt:lpstr>
      <vt:lpstr>UYARI:BİZLER ANNE-BABA OLARAK ÇOCUKLARIMIZDA OLUMLU DAVRANIŞLAR KAZANDIRMAK ADINA, BASKICI  TUTUMU ZAMAN ZAMAN DA TAVİZKAR  TUTUMU UYGULUYORUZ…</vt:lpstr>
      <vt:lpstr>DEMOKRATİK TUTUMA NASIL GEÇEBİLİRİZ?</vt:lpstr>
      <vt:lpstr>AİLE TUTUMLARIMIZ ÜZERİNE…</vt:lpstr>
      <vt:lpstr>AİLE TUTUMLARIMIZ ÜZERİNE…</vt:lpstr>
      <vt:lpstr>TUTUMLARIMIZ…</vt:lpstr>
      <vt:lpstr>TUTUMLARIMIZ…</vt:lpstr>
      <vt:lpstr> 1- BASKICI AİLE TUTUMU…</vt:lpstr>
      <vt:lpstr>SORULAR</vt:lpstr>
      <vt:lpstr> 1- BASKICI AİLE TUTUMUYLA YETİŞEN ÇOCUKLARDA GÖRÜLEN ÖZELLİKLER …</vt:lpstr>
      <vt:lpstr> 2- TAVİZKAR AİLE  TUTUMU…</vt:lpstr>
      <vt:lpstr> 2- TAVİZKAR  AİLE  TUTUMU İLE  YETİŞEN ÇOÇUKLARIN ÖZELLİKLERİ…</vt:lpstr>
      <vt:lpstr> 3- AŞIRI KORUYUCU AİLE TUTUMU</vt:lpstr>
      <vt:lpstr> 3- AŞIRI KORUYUCU AİLE TUTUMU İLE YETİŞEN ÇOCUKLARIN ÖZELLİKLERİ…</vt:lpstr>
      <vt:lpstr>PEKİ NE YAPACAĞIZZ ((…</vt:lpstr>
      <vt:lpstr> 3- DEMOKRATİK  AİLE  TUTUMU…</vt:lpstr>
      <vt:lpstr>UYARI:BİZLER ANNE-BABA OLARAK ÇOCUKLARIMIZDA OLUMLU DAVRANIŞLAR KAZANDIRMAK ADINA, BASKICI  TUTUMU ZAMAN ZAMAN DA TAVİZKAR  TUTUMU UYGULUYORUZ…</vt:lpstr>
      <vt:lpstr>DEMOKRATİK TUTUMA NASIL GEÇEBİLİRİZ?</vt:lpstr>
      <vt:lpstr>  DEMOKRATİK  AİLE  TUTUM YÖNTEMLERİ…</vt:lpstr>
      <vt:lpstr>  DEMOKRATİK  AİLE  TUTUM YÖNTEMLERİYLE YETİŞTİRİLEN ÇOCUKLARIN ÖZELLİKLERİ…</vt:lpstr>
      <vt:lpstr>PowerPoint Sunusu</vt:lpstr>
      <vt:lpstr>SORU CEVAP BÖLÜMÜ</vt:lpstr>
      <vt:lpstr>Sabırla dinlediğiniz için teşekkür ederim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BAKÜ TÜRK LİSESİ  REHBERLİK SERVİSİ</dc:title>
  <dc:creator>epica</dc:creator>
  <cp:lastModifiedBy>Emine</cp:lastModifiedBy>
  <cp:revision>63</cp:revision>
  <dcterms:created xsi:type="dcterms:W3CDTF">2014-11-03T09:34:59Z</dcterms:created>
  <dcterms:modified xsi:type="dcterms:W3CDTF">2023-01-06T12:45:22Z</dcterms:modified>
</cp:coreProperties>
</file>