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308" r:id="rId2"/>
    <p:sldId id="318" r:id="rId3"/>
    <p:sldId id="328" r:id="rId4"/>
    <p:sldId id="310" r:id="rId5"/>
    <p:sldId id="277" r:id="rId6"/>
    <p:sldId id="262" r:id="rId7"/>
    <p:sldId id="263" r:id="rId8"/>
    <p:sldId id="264" r:id="rId9"/>
    <p:sldId id="315" r:id="rId10"/>
    <p:sldId id="265" r:id="rId11"/>
    <p:sldId id="278" r:id="rId12"/>
    <p:sldId id="267" r:id="rId13"/>
    <p:sldId id="269" r:id="rId14"/>
    <p:sldId id="279" r:id="rId15"/>
    <p:sldId id="285" r:id="rId16"/>
    <p:sldId id="273" r:id="rId17"/>
    <p:sldId id="280" r:id="rId18"/>
    <p:sldId id="294" r:id="rId19"/>
    <p:sldId id="290" r:id="rId20"/>
    <p:sldId id="297" r:id="rId21"/>
    <p:sldId id="300" r:id="rId22"/>
    <p:sldId id="323" r:id="rId23"/>
    <p:sldId id="31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898" y="-10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0059CF-DEAB-4BB4-97AC-75F2F32D670F}" type="doc">
      <dgm:prSet loTypeId="urn:microsoft.com/office/officeart/2008/layout/PictureAccentList" loCatId="picture" qsTypeId="urn:microsoft.com/office/officeart/2005/8/quickstyle/simple1" qsCatId="simple" csTypeId="urn:microsoft.com/office/officeart/2005/8/colors/accent1_2" csCatId="accent1" phldr="1"/>
      <dgm:spPr/>
      <dgm:t>
        <a:bodyPr/>
        <a:lstStyle/>
        <a:p>
          <a:endParaRPr lang="tr-TR"/>
        </a:p>
      </dgm:t>
    </dgm:pt>
    <dgm:pt modelId="{DE86BA05-F485-4684-B1A9-C02871C1F7D1}">
      <dgm:prSet phldrT="[Metin]"/>
      <dgm:spPr/>
      <dgm:t>
        <a:bodyPr/>
        <a:lstStyle/>
        <a:p>
          <a:r>
            <a:rPr lang="tr-TR" b="1" dirty="0" smtClean="0"/>
            <a:t>5395 SAYILI ÇOCUK KORUMA KANUNUNUN </a:t>
          </a:r>
          <a:r>
            <a:rPr lang="tr-TR" dirty="0" smtClean="0"/>
            <a:t>AMACI</a:t>
          </a:r>
          <a:endParaRPr lang="tr-TR" dirty="0"/>
        </a:p>
      </dgm:t>
    </dgm:pt>
    <dgm:pt modelId="{FE93FFA6-C181-4360-8E57-B8C56CB901A5}" type="parTrans" cxnId="{98271755-C3EB-448B-A5FA-B33C2F67D7C5}">
      <dgm:prSet/>
      <dgm:spPr/>
      <dgm:t>
        <a:bodyPr/>
        <a:lstStyle/>
        <a:p>
          <a:endParaRPr lang="tr-TR"/>
        </a:p>
      </dgm:t>
    </dgm:pt>
    <dgm:pt modelId="{B4035F22-ACCB-4F2E-854C-2C249C9400B7}" type="sibTrans" cxnId="{98271755-C3EB-448B-A5FA-B33C2F67D7C5}">
      <dgm:prSet/>
      <dgm:spPr/>
      <dgm:t>
        <a:bodyPr/>
        <a:lstStyle/>
        <a:p>
          <a:endParaRPr lang="tr-TR"/>
        </a:p>
      </dgm:t>
    </dgm:pt>
    <dgm:pt modelId="{D05D2E90-E61D-48CB-872A-D9F5D86A8434}">
      <dgm:prSet phldrT="[Metin]"/>
      <dgm:spPr/>
      <dgm:t>
        <a:bodyPr/>
        <a:lstStyle/>
        <a:p>
          <a:r>
            <a:rPr lang="tr-TR" dirty="0" smtClean="0"/>
            <a:t>KORUNMA İHTİYACI OLAN</a:t>
          </a:r>
          <a:endParaRPr lang="tr-TR" dirty="0"/>
        </a:p>
      </dgm:t>
    </dgm:pt>
    <dgm:pt modelId="{70FF0A93-BA05-4AAA-9A62-07CFD8F003D3}" type="parTrans" cxnId="{5527D171-CBD0-44EB-B7C4-CAC5AF6D9402}">
      <dgm:prSet/>
      <dgm:spPr/>
      <dgm:t>
        <a:bodyPr/>
        <a:lstStyle/>
        <a:p>
          <a:endParaRPr lang="tr-TR"/>
        </a:p>
      </dgm:t>
    </dgm:pt>
    <dgm:pt modelId="{78B610FC-1613-49E4-8C10-70D2E2B01F06}" type="sibTrans" cxnId="{5527D171-CBD0-44EB-B7C4-CAC5AF6D9402}">
      <dgm:prSet/>
      <dgm:spPr/>
      <dgm:t>
        <a:bodyPr/>
        <a:lstStyle/>
        <a:p>
          <a:endParaRPr lang="tr-TR"/>
        </a:p>
      </dgm:t>
    </dgm:pt>
    <dgm:pt modelId="{69B8D18F-4846-46F5-8892-DBA07C3B9B62}">
      <dgm:prSet phldrT="[Metin]"/>
      <dgm:spPr/>
      <dgm:t>
        <a:bodyPr/>
        <a:lstStyle/>
        <a:p>
          <a:r>
            <a:rPr lang="tr-TR" dirty="0" smtClean="0"/>
            <a:t>SUÇA SÜRÜKLENEN ÇOCUKLAR </a:t>
          </a:r>
          <a:endParaRPr lang="tr-TR" dirty="0"/>
        </a:p>
      </dgm:t>
    </dgm:pt>
    <dgm:pt modelId="{318B7236-7AD0-4C51-A3B0-DB41D6567426}" type="parTrans" cxnId="{E1207B4F-A5C5-4C95-9987-75F6F48FC099}">
      <dgm:prSet/>
      <dgm:spPr/>
      <dgm:t>
        <a:bodyPr/>
        <a:lstStyle/>
        <a:p>
          <a:endParaRPr lang="tr-TR"/>
        </a:p>
      </dgm:t>
    </dgm:pt>
    <dgm:pt modelId="{183BDF77-575E-43BA-8E46-5B9E6E69558B}" type="sibTrans" cxnId="{E1207B4F-A5C5-4C95-9987-75F6F48FC099}">
      <dgm:prSet/>
      <dgm:spPr/>
      <dgm:t>
        <a:bodyPr/>
        <a:lstStyle/>
        <a:p>
          <a:endParaRPr lang="tr-TR"/>
        </a:p>
      </dgm:t>
    </dgm:pt>
    <dgm:pt modelId="{B5580E47-D679-48E9-AD7B-77CEFD75AA7D}" type="pres">
      <dgm:prSet presAssocID="{F40059CF-DEAB-4BB4-97AC-75F2F32D670F}" presName="layout" presStyleCnt="0">
        <dgm:presLayoutVars>
          <dgm:chMax/>
          <dgm:chPref/>
          <dgm:dir/>
          <dgm:animOne val="branch"/>
          <dgm:animLvl val="lvl"/>
          <dgm:resizeHandles/>
        </dgm:presLayoutVars>
      </dgm:prSet>
      <dgm:spPr/>
      <dgm:t>
        <a:bodyPr/>
        <a:lstStyle/>
        <a:p>
          <a:endParaRPr lang="tr-TR"/>
        </a:p>
      </dgm:t>
    </dgm:pt>
    <dgm:pt modelId="{01F22EB7-C03A-417D-87B9-3511AC8A025C}" type="pres">
      <dgm:prSet presAssocID="{DE86BA05-F485-4684-B1A9-C02871C1F7D1}" presName="root" presStyleCnt="0">
        <dgm:presLayoutVars>
          <dgm:chMax/>
          <dgm:chPref val="4"/>
        </dgm:presLayoutVars>
      </dgm:prSet>
      <dgm:spPr/>
    </dgm:pt>
    <dgm:pt modelId="{E61F2EA0-2F9B-4FA0-8C72-2AA6ED61DEC1}" type="pres">
      <dgm:prSet presAssocID="{DE86BA05-F485-4684-B1A9-C02871C1F7D1}" presName="rootComposite" presStyleCnt="0">
        <dgm:presLayoutVars/>
      </dgm:prSet>
      <dgm:spPr/>
    </dgm:pt>
    <dgm:pt modelId="{CD09323B-9968-47D1-BAE6-59AE77C2E4BB}" type="pres">
      <dgm:prSet presAssocID="{DE86BA05-F485-4684-B1A9-C02871C1F7D1}" presName="rootText" presStyleLbl="node0" presStyleIdx="0" presStyleCnt="1" custLinFactNeighborX="-749" custLinFactNeighborY="-652">
        <dgm:presLayoutVars>
          <dgm:chMax/>
          <dgm:chPref val="4"/>
        </dgm:presLayoutVars>
      </dgm:prSet>
      <dgm:spPr/>
      <dgm:t>
        <a:bodyPr/>
        <a:lstStyle/>
        <a:p>
          <a:endParaRPr lang="tr-TR"/>
        </a:p>
      </dgm:t>
    </dgm:pt>
    <dgm:pt modelId="{67985A95-F005-497B-91C0-BAE5620F14C6}" type="pres">
      <dgm:prSet presAssocID="{DE86BA05-F485-4684-B1A9-C02871C1F7D1}" presName="childShape" presStyleCnt="0">
        <dgm:presLayoutVars>
          <dgm:chMax val="0"/>
          <dgm:chPref val="0"/>
        </dgm:presLayoutVars>
      </dgm:prSet>
      <dgm:spPr/>
    </dgm:pt>
    <dgm:pt modelId="{F6669258-D304-4575-A106-2EAA545B957C}" type="pres">
      <dgm:prSet presAssocID="{D05D2E90-E61D-48CB-872A-D9F5D86A8434}" presName="childComposite" presStyleCnt="0">
        <dgm:presLayoutVars>
          <dgm:chMax val="0"/>
          <dgm:chPref val="0"/>
        </dgm:presLayoutVars>
      </dgm:prSet>
      <dgm:spPr/>
    </dgm:pt>
    <dgm:pt modelId="{A98781D6-8CDC-4A9D-9897-DAB9105D3332}" type="pres">
      <dgm:prSet presAssocID="{D05D2E90-E61D-48CB-872A-D9F5D86A8434}" presName="Image" presStyleLbl="node1" presStyleIdx="0" presStyleCnt="2"/>
      <dgm:spPr/>
    </dgm:pt>
    <dgm:pt modelId="{6BC617EA-400E-4DD2-B1BE-6B37BAB8B5F8}" type="pres">
      <dgm:prSet presAssocID="{D05D2E90-E61D-48CB-872A-D9F5D86A8434}" presName="childText" presStyleLbl="lnNode1" presStyleIdx="0" presStyleCnt="2" custLinFactNeighborX="626" custLinFactNeighborY="8628">
        <dgm:presLayoutVars>
          <dgm:chMax val="0"/>
          <dgm:chPref val="0"/>
          <dgm:bulletEnabled val="1"/>
        </dgm:presLayoutVars>
      </dgm:prSet>
      <dgm:spPr/>
      <dgm:t>
        <a:bodyPr/>
        <a:lstStyle/>
        <a:p>
          <a:endParaRPr lang="tr-TR"/>
        </a:p>
      </dgm:t>
    </dgm:pt>
    <dgm:pt modelId="{118A24DC-EC9A-4093-A7A0-B9BA5A41D5E7}" type="pres">
      <dgm:prSet presAssocID="{69B8D18F-4846-46F5-8892-DBA07C3B9B62}" presName="childComposite" presStyleCnt="0">
        <dgm:presLayoutVars>
          <dgm:chMax val="0"/>
          <dgm:chPref val="0"/>
        </dgm:presLayoutVars>
      </dgm:prSet>
      <dgm:spPr/>
    </dgm:pt>
    <dgm:pt modelId="{7761EEC9-8B54-455D-89C2-5504615F233F}" type="pres">
      <dgm:prSet presAssocID="{69B8D18F-4846-46F5-8892-DBA07C3B9B62}" presName="Image" presStyleLbl="node1" presStyleIdx="1" presStyleCnt="2"/>
      <dgm:spPr/>
    </dgm:pt>
    <dgm:pt modelId="{D5026E85-4A9F-4CDC-8D3A-08442973FF67}" type="pres">
      <dgm:prSet presAssocID="{69B8D18F-4846-46F5-8892-DBA07C3B9B62}" presName="childText" presStyleLbl="lnNode1" presStyleIdx="1" presStyleCnt="2">
        <dgm:presLayoutVars>
          <dgm:chMax val="0"/>
          <dgm:chPref val="0"/>
          <dgm:bulletEnabled val="1"/>
        </dgm:presLayoutVars>
      </dgm:prSet>
      <dgm:spPr/>
      <dgm:t>
        <a:bodyPr/>
        <a:lstStyle/>
        <a:p>
          <a:endParaRPr lang="tr-TR"/>
        </a:p>
      </dgm:t>
    </dgm:pt>
  </dgm:ptLst>
  <dgm:cxnLst>
    <dgm:cxn modelId="{5527D171-CBD0-44EB-B7C4-CAC5AF6D9402}" srcId="{DE86BA05-F485-4684-B1A9-C02871C1F7D1}" destId="{D05D2E90-E61D-48CB-872A-D9F5D86A8434}" srcOrd="0" destOrd="0" parTransId="{70FF0A93-BA05-4AAA-9A62-07CFD8F003D3}" sibTransId="{78B610FC-1613-49E4-8C10-70D2E2B01F06}"/>
    <dgm:cxn modelId="{01763A8B-CE41-4843-AE5D-67060074886E}" type="presOf" srcId="{69B8D18F-4846-46F5-8892-DBA07C3B9B62}" destId="{D5026E85-4A9F-4CDC-8D3A-08442973FF67}" srcOrd="0" destOrd="0" presId="urn:microsoft.com/office/officeart/2008/layout/PictureAccentList"/>
    <dgm:cxn modelId="{E1207B4F-A5C5-4C95-9987-75F6F48FC099}" srcId="{DE86BA05-F485-4684-B1A9-C02871C1F7D1}" destId="{69B8D18F-4846-46F5-8892-DBA07C3B9B62}" srcOrd="1" destOrd="0" parTransId="{318B7236-7AD0-4C51-A3B0-DB41D6567426}" sibTransId="{183BDF77-575E-43BA-8E46-5B9E6E69558B}"/>
    <dgm:cxn modelId="{98271755-C3EB-448B-A5FA-B33C2F67D7C5}" srcId="{F40059CF-DEAB-4BB4-97AC-75F2F32D670F}" destId="{DE86BA05-F485-4684-B1A9-C02871C1F7D1}" srcOrd="0" destOrd="0" parTransId="{FE93FFA6-C181-4360-8E57-B8C56CB901A5}" sibTransId="{B4035F22-ACCB-4F2E-854C-2C249C9400B7}"/>
    <dgm:cxn modelId="{83B29B64-ACC7-40CA-B954-6CC42767220C}" type="presOf" srcId="{F40059CF-DEAB-4BB4-97AC-75F2F32D670F}" destId="{B5580E47-D679-48E9-AD7B-77CEFD75AA7D}" srcOrd="0" destOrd="0" presId="urn:microsoft.com/office/officeart/2008/layout/PictureAccentList"/>
    <dgm:cxn modelId="{9425C689-44DD-4BF1-B398-971FAE9E7AE7}" type="presOf" srcId="{DE86BA05-F485-4684-B1A9-C02871C1F7D1}" destId="{CD09323B-9968-47D1-BAE6-59AE77C2E4BB}" srcOrd="0" destOrd="0" presId="urn:microsoft.com/office/officeart/2008/layout/PictureAccentList"/>
    <dgm:cxn modelId="{A75B8D2A-47E3-4734-B0E1-8DCE2E9EE1C4}" type="presOf" srcId="{D05D2E90-E61D-48CB-872A-D9F5D86A8434}" destId="{6BC617EA-400E-4DD2-B1BE-6B37BAB8B5F8}" srcOrd="0" destOrd="0" presId="urn:microsoft.com/office/officeart/2008/layout/PictureAccentList"/>
    <dgm:cxn modelId="{124D354E-BC57-4CCA-B9A6-51CF7711303D}" type="presParOf" srcId="{B5580E47-D679-48E9-AD7B-77CEFD75AA7D}" destId="{01F22EB7-C03A-417D-87B9-3511AC8A025C}" srcOrd="0" destOrd="0" presId="urn:microsoft.com/office/officeart/2008/layout/PictureAccentList"/>
    <dgm:cxn modelId="{4254E08F-6AB5-4056-9096-2D74A817F04C}" type="presParOf" srcId="{01F22EB7-C03A-417D-87B9-3511AC8A025C}" destId="{E61F2EA0-2F9B-4FA0-8C72-2AA6ED61DEC1}" srcOrd="0" destOrd="0" presId="urn:microsoft.com/office/officeart/2008/layout/PictureAccentList"/>
    <dgm:cxn modelId="{5CC58309-EED4-4E21-8477-5D862BA0289A}" type="presParOf" srcId="{E61F2EA0-2F9B-4FA0-8C72-2AA6ED61DEC1}" destId="{CD09323B-9968-47D1-BAE6-59AE77C2E4BB}" srcOrd="0" destOrd="0" presId="urn:microsoft.com/office/officeart/2008/layout/PictureAccentList"/>
    <dgm:cxn modelId="{D5D9AFBF-6AE6-46B5-A747-26C3B5573C5A}" type="presParOf" srcId="{01F22EB7-C03A-417D-87B9-3511AC8A025C}" destId="{67985A95-F005-497B-91C0-BAE5620F14C6}" srcOrd="1" destOrd="0" presId="urn:microsoft.com/office/officeart/2008/layout/PictureAccentList"/>
    <dgm:cxn modelId="{D467205F-44FB-4331-AAB2-2160A4052EC9}" type="presParOf" srcId="{67985A95-F005-497B-91C0-BAE5620F14C6}" destId="{F6669258-D304-4575-A106-2EAA545B957C}" srcOrd="0" destOrd="0" presId="urn:microsoft.com/office/officeart/2008/layout/PictureAccentList"/>
    <dgm:cxn modelId="{838C2EDB-928A-4E79-B6A4-AA6ACAAAEEEC}" type="presParOf" srcId="{F6669258-D304-4575-A106-2EAA545B957C}" destId="{A98781D6-8CDC-4A9D-9897-DAB9105D3332}" srcOrd="0" destOrd="0" presId="urn:microsoft.com/office/officeart/2008/layout/PictureAccentList"/>
    <dgm:cxn modelId="{C8464B3C-CBE8-495C-AADC-4E145ABBBB6C}" type="presParOf" srcId="{F6669258-D304-4575-A106-2EAA545B957C}" destId="{6BC617EA-400E-4DD2-B1BE-6B37BAB8B5F8}" srcOrd="1" destOrd="0" presId="urn:microsoft.com/office/officeart/2008/layout/PictureAccentList"/>
    <dgm:cxn modelId="{48023C36-BAAB-45DF-9B63-A9559E83A1D3}" type="presParOf" srcId="{67985A95-F005-497B-91C0-BAE5620F14C6}" destId="{118A24DC-EC9A-4093-A7A0-B9BA5A41D5E7}" srcOrd="1" destOrd="0" presId="urn:microsoft.com/office/officeart/2008/layout/PictureAccentList"/>
    <dgm:cxn modelId="{FC8187BA-4096-46F2-9FE3-E8596794B0C7}" type="presParOf" srcId="{118A24DC-EC9A-4093-A7A0-B9BA5A41D5E7}" destId="{7761EEC9-8B54-455D-89C2-5504615F233F}" srcOrd="0" destOrd="0" presId="urn:microsoft.com/office/officeart/2008/layout/PictureAccentList"/>
    <dgm:cxn modelId="{CD25D5BB-E978-4017-8DAC-80DCE91CF209}" type="presParOf" srcId="{118A24DC-EC9A-4093-A7A0-B9BA5A41D5E7}" destId="{D5026E85-4A9F-4CDC-8D3A-08442973FF67}"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8A2FF8-0995-411C-AF29-A34C481739EC}"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B1D886C6-6B1A-485B-ABA4-8705CD84EE73}">
      <dgm:prSet phldrT="[Metin]"/>
      <dgm:spPr/>
      <dgm:t>
        <a:bodyPr/>
        <a:lstStyle/>
        <a:p>
          <a:pPr algn="ctr"/>
          <a:r>
            <a:rPr lang="tr-TR">
              <a:solidFill>
                <a:schemeClr val="tx1"/>
              </a:solidFill>
            </a:rPr>
            <a:t>Çocuk hk. doğru tedbir</a:t>
          </a:r>
        </a:p>
      </dgm:t>
    </dgm:pt>
    <dgm:pt modelId="{C623ED59-B3F0-4DDB-AA2C-16D2C2050979}" type="parTrans" cxnId="{4FE6F649-E883-4354-9FBC-9E8B8BF9F424}">
      <dgm:prSet/>
      <dgm:spPr/>
      <dgm:t>
        <a:bodyPr/>
        <a:lstStyle/>
        <a:p>
          <a:pPr algn="ctr"/>
          <a:endParaRPr lang="tr-TR"/>
        </a:p>
      </dgm:t>
    </dgm:pt>
    <dgm:pt modelId="{EF47EE90-8B37-4119-898B-0E622FDADC5D}" type="sibTrans" cxnId="{4FE6F649-E883-4354-9FBC-9E8B8BF9F424}">
      <dgm:prSet/>
      <dgm:spPr/>
      <dgm:t>
        <a:bodyPr/>
        <a:lstStyle/>
        <a:p>
          <a:pPr algn="ctr"/>
          <a:endParaRPr lang="tr-TR"/>
        </a:p>
      </dgm:t>
    </dgm:pt>
    <dgm:pt modelId="{E410A87A-B9FA-417A-8611-E6150594C207}">
      <dgm:prSet phldrT="[Metin]"/>
      <dgm:spPr/>
      <dgm:t>
        <a:bodyPr/>
        <a:lstStyle/>
        <a:p>
          <a:pPr algn="ctr"/>
          <a:r>
            <a:rPr lang="tr-TR">
              <a:solidFill>
                <a:schemeClr val="tx1"/>
              </a:solidFill>
            </a:rPr>
            <a:t>Hâkim</a:t>
          </a:r>
        </a:p>
      </dgm:t>
    </dgm:pt>
    <dgm:pt modelId="{8C4864B7-E1D3-4330-8C80-93127DA1B7EE}" type="parTrans" cxnId="{5866BEDC-157B-449E-AA86-3F3C9AFC2240}">
      <dgm:prSet/>
      <dgm:spPr/>
      <dgm:t>
        <a:bodyPr/>
        <a:lstStyle/>
        <a:p>
          <a:pPr algn="ctr"/>
          <a:endParaRPr lang="tr-TR"/>
        </a:p>
      </dgm:t>
    </dgm:pt>
    <dgm:pt modelId="{8BC5C6E5-446F-4E8B-A203-46717B6BEB10}" type="sibTrans" cxnId="{5866BEDC-157B-449E-AA86-3F3C9AFC2240}">
      <dgm:prSet/>
      <dgm:spPr/>
      <dgm:t>
        <a:bodyPr/>
        <a:lstStyle/>
        <a:p>
          <a:pPr algn="ctr"/>
          <a:endParaRPr lang="tr-TR"/>
        </a:p>
      </dgm:t>
    </dgm:pt>
    <dgm:pt modelId="{BF7E5F12-046C-42F9-B544-89C2EB0B3B7E}">
      <dgm:prSet phldrT="[Metin]"/>
      <dgm:spPr/>
      <dgm:t>
        <a:bodyPr/>
        <a:lstStyle/>
        <a:p>
          <a:pPr algn="ctr"/>
          <a:r>
            <a:rPr lang="tr-TR">
              <a:solidFill>
                <a:schemeClr val="tx1"/>
              </a:solidFill>
            </a:rPr>
            <a:t>Denetim Raporları</a:t>
          </a:r>
        </a:p>
      </dgm:t>
    </dgm:pt>
    <dgm:pt modelId="{13D55DAC-DD11-447A-A2CF-3A112B830B99}" type="parTrans" cxnId="{880D0E39-9775-4EB8-BA00-A5F10A1361AF}">
      <dgm:prSet/>
      <dgm:spPr/>
      <dgm:t>
        <a:bodyPr/>
        <a:lstStyle/>
        <a:p>
          <a:pPr algn="ctr"/>
          <a:endParaRPr lang="tr-TR"/>
        </a:p>
      </dgm:t>
    </dgm:pt>
    <dgm:pt modelId="{DD84D1B7-08DC-4C4A-A35F-0D9B9490C575}" type="sibTrans" cxnId="{880D0E39-9775-4EB8-BA00-A5F10A1361AF}">
      <dgm:prSet/>
      <dgm:spPr/>
      <dgm:t>
        <a:bodyPr/>
        <a:lstStyle/>
        <a:p>
          <a:pPr algn="ctr"/>
          <a:endParaRPr lang="tr-TR"/>
        </a:p>
      </dgm:t>
    </dgm:pt>
    <dgm:pt modelId="{F4154DB0-EC93-4AF3-A47C-7E260FB7B9EC}">
      <dgm:prSet phldrT="[Metin]"/>
      <dgm:spPr/>
      <dgm:t>
        <a:bodyPr/>
        <a:lstStyle/>
        <a:p>
          <a:pPr algn="ctr"/>
          <a:r>
            <a:rPr lang="tr-TR" dirty="0" smtClean="0">
              <a:solidFill>
                <a:schemeClr val="tx1"/>
              </a:solidFill>
            </a:rPr>
            <a:t>SÇG ve Çocuğun </a:t>
          </a:r>
          <a:r>
            <a:rPr lang="tr-TR" dirty="0">
              <a:solidFill>
                <a:schemeClr val="tx1"/>
              </a:solidFill>
            </a:rPr>
            <a:t>Görüşü</a:t>
          </a:r>
        </a:p>
      </dgm:t>
    </dgm:pt>
    <dgm:pt modelId="{E8144E4E-FD4E-48D1-884F-DE461EB8D2B2}" type="parTrans" cxnId="{0A3340E6-3C31-41F9-A52C-0AB0B177AAA5}">
      <dgm:prSet/>
      <dgm:spPr/>
      <dgm:t>
        <a:bodyPr/>
        <a:lstStyle/>
        <a:p>
          <a:pPr algn="ctr"/>
          <a:endParaRPr lang="tr-TR"/>
        </a:p>
      </dgm:t>
    </dgm:pt>
    <dgm:pt modelId="{EBF26CC9-3142-4D82-9131-C1728BF26D35}" type="sibTrans" cxnId="{0A3340E6-3C31-41F9-A52C-0AB0B177AAA5}">
      <dgm:prSet/>
      <dgm:spPr/>
      <dgm:t>
        <a:bodyPr/>
        <a:lstStyle/>
        <a:p>
          <a:pPr algn="ctr"/>
          <a:endParaRPr lang="tr-TR"/>
        </a:p>
      </dgm:t>
    </dgm:pt>
    <dgm:pt modelId="{9F031DEF-0617-4E0D-9BCB-F2B5D331B664}">
      <dgm:prSet phldrT="[Metin]" custT="1"/>
      <dgm:spPr/>
      <dgm:t>
        <a:bodyPr/>
        <a:lstStyle/>
        <a:p>
          <a:pPr algn="ctr"/>
          <a:r>
            <a:rPr lang="tr-TR" sz="2400" dirty="0">
              <a:solidFill>
                <a:schemeClr val="tx1"/>
              </a:solidFill>
            </a:rPr>
            <a:t>KDT Süreç Raporları</a:t>
          </a:r>
        </a:p>
      </dgm:t>
    </dgm:pt>
    <dgm:pt modelId="{ECCE151E-0655-49A5-A033-47C82B74C2D7}" type="parTrans" cxnId="{A09B15E1-81BE-4834-B25F-C01C2815DF4C}">
      <dgm:prSet/>
      <dgm:spPr/>
      <dgm:t>
        <a:bodyPr/>
        <a:lstStyle/>
        <a:p>
          <a:pPr algn="ctr"/>
          <a:endParaRPr lang="tr-TR"/>
        </a:p>
      </dgm:t>
    </dgm:pt>
    <dgm:pt modelId="{E9C318AB-9253-465F-BF45-A81136E98A67}" type="sibTrans" cxnId="{A09B15E1-81BE-4834-B25F-C01C2815DF4C}">
      <dgm:prSet/>
      <dgm:spPr/>
      <dgm:t>
        <a:bodyPr/>
        <a:lstStyle/>
        <a:p>
          <a:pPr algn="ctr"/>
          <a:endParaRPr lang="tr-TR"/>
        </a:p>
      </dgm:t>
    </dgm:pt>
    <dgm:pt modelId="{7A191B9F-AD49-4E8C-95F0-2625DAF71052}" type="pres">
      <dgm:prSet presAssocID="{5B8A2FF8-0995-411C-AF29-A34C481739EC}" presName="Name0" presStyleCnt="0">
        <dgm:presLayoutVars>
          <dgm:chMax val="1"/>
          <dgm:dir/>
          <dgm:animLvl val="ctr"/>
          <dgm:resizeHandles val="exact"/>
        </dgm:presLayoutVars>
      </dgm:prSet>
      <dgm:spPr/>
      <dgm:t>
        <a:bodyPr/>
        <a:lstStyle/>
        <a:p>
          <a:endParaRPr lang="tr-TR"/>
        </a:p>
      </dgm:t>
    </dgm:pt>
    <dgm:pt modelId="{DB9EEE9A-5F8C-41B7-BBA5-8CC0CC48BD05}" type="pres">
      <dgm:prSet presAssocID="{B1D886C6-6B1A-485B-ABA4-8705CD84EE73}" presName="centerShape" presStyleLbl="node0" presStyleIdx="0" presStyleCnt="1"/>
      <dgm:spPr/>
      <dgm:t>
        <a:bodyPr/>
        <a:lstStyle/>
        <a:p>
          <a:endParaRPr lang="tr-TR"/>
        </a:p>
      </dgm:t>
    </dgm:pt>
    <dgm:pt modelId="{2AA980A8-C44C-4566-8B29-DA59E184CA46}" type="pres">
      <dgm:prSet presAssocID="{E410A87A-B9FA-417A-8611-E6150594C207}" presName="node" presStyleLbl="node1" presStyleIdx="0" presStyleCnt="4">
        <dgm:presLayoutVars>
          <dgm:bulletEnabled val="1"/>
        </dgm:presLayoutVars>
      </dgm:prSet>
      <dgm:spPr/>
      <dgm:t>
        <a:bodyPr/>
        <a:lstStyle/>
        <a:p>
          <a:endParaRPr lang="tr-TR"/>
        </a:p>
      </dgm:t>
    </dgm:pt>
    <dgm:pt modelId="{ADC02970-4BE4-474C-A296-39BB7B49F976}" type="pres">
      <dgm:prSet presAssocID="{E410A87A-B9FA-417A-8611-E6150594C207}" presName="dummy" presStyleCnt="0"/>
      <dgm:spPr/>
    </dgm:pt>
    <dgm:pt modelId="{EE06E226-5A65-4D9A-9106-884C2ABD11A6}" type="pres">
      <dgm:prSet presAssocID="{8BC5C6E5-446F-4E8B-A203-46717B6BEB10}" presName="sibTrans" presStyleLbl="sibTrans2D1" presStyleIdx="0" presStyleCnt="4"/>
      <dgm:spPr/>
      <dgm:t>
        <a:bodyPr/>
        <a:lstStyle/>
        <a:p>
          <a:endParaRPr lang="tr-TR"/>
        </a:p>
      </dgm:t>
    </dgm:pt>
    <dgm:pt modelId="{7FBE4D17-EB17-4BBA-B0AF-FD61899A6CA5}" type="pres">
      <dgm:prSet presAssocID="{BF7E5F12-046C-42F9-B544-89C2EB0B3B7E}" presName="node" presStyleLbl="node1" presStyleIdx="1" presStyleCnt="4" custScaleX="142985" custScaleY="111206">
        <dgm:presLayoutVars>
          <dgm:bulletEnabled val="1"/>
        </dgm:presLayoutVars>
      </dgm:prSet>
      <dgm:spPr/>
      <dgm:t>
        <a:bodyPr/>
        <a:lstStyle/>
        <a:p>
          <a:endParaRPr lang="tr-TR"/>
        </a:p>
      </dgm:t>
    </dgm:pt>
    <dgm:pt modelId="{237CC1B1-3954-445F-98FF-A2D25B8F5D2E}" type="pres">
      <dgm:prSet presAssocID="{BF7E5F12-046C-42F9-B544-89C2EB0B3B7E}" presName="dummy" presStyleCnt="0"/>
      <dgm:spPr/>
    </dgm:pt>
    <dgm:pt modelId="{083B5968-1454-4B02-B8DA-56FC29168BCD}" type="pres">
      <dgm:prSet presAssocID="{DD84D1B7-08DC-4C4A-A35F-0D9B9490C575}" presName="sibTrans" presStyleLbl="sibTrans2D1" presStyleIdx="1" presStyleCnt="4"/>
      <dgm:spPr/>
      <dgm:t>
        <a:bodyPr/>
        <a:lstStyle/>
        <a:p>
          <a:endParaRPr lang="tr-TR"/>
        </a:p>
      </dgm:t>
    </dgm:pt>
    <dgm:pt modelId="{3B360C0E-F8AF-4C91-B5F7-0A4D93E1682B}" type="pres">
      <dgm:prSet presAssocID="{F4154DB0-EC93-4AF3-A47C-7E260FB7B9EC}" presName="node" presStyleLbl="node1" presStyleIdx="2" presStyleCnt="4">
        <dgm:presLayoutVars>
          <dgm:bulletEnabled val="1"/>
        </dgm:presLayoutVars>
      </dgm:prSet>
      <dgm:spPr/>
      <dgm:t>
        <a:bodyPr/>
        <a:lstStyle/>
        <a:p>
          <a:endParaRPr lang="tr-TR"/>
        </a:p>
      </dgm:t>
    </dgm:pt>
    <dgm:pt modelId="{B0C08BD4-EE58-4A86-B558-653656370C8C}" type="pres">
      <dgm:prSet presAssocID="{F4154DB0-EC93-4AF3-A47C-7E260FB7B9EC}" presName="dummy" presStyleCnt="0"/>
      <dgm:spPr/>
    </dgm:pt>
    <dgm:pt modelId="{0530560C-724E-48B0-8E08-ACF6727DBD4C}" type="pres">
      <dgm:prSet presAssocID="{EBF26CC9-3142-4D82-9131-C1728BF26D35}" presName="sibTrans" presStyleLbl="sibTrans2D1" presStyleIdx="2" presStyleCnt="4"/>
      <dgm:spPr/>
      <dgm:t>
        <a:bodyPr/>
        <a:lstStyle/>
        <a:p>
          <a:endParaRPr lang="tr-TR"/>
        </a:p>
      </dgm:t>
    </dgm:pt>
    <dgm:pt modelId="{EB66EB25-8781-4B1D-9DFB-4C968851444B}" type="pres">
      <dgm:prSet presAssocID="{9F031DEF-0617-4E0D-9BCB-F2B5D331B664}" presName="node" presStyleLbl="node1" presStyleIdx="3" presStyleCnt="4" custScaleX="139633" custScaleY="108889">
        <dgm:presLayoutVars>
          <dgm:bulletEnabled val="1"/>
        </dgm:presLayoutVars>
      </dgm:prSet>
      <dgm:spPr/>
      <dgm:t>
        <a:bodyPr/>
        <a:lstStyle/>
        <a:p>
          <a:endParaRPr lang="tr-TR"/>
        </a:p>
      </dgm:t>
    </dgm:pt>
    <dgm:pt modelId="{A2804FB4-29E4-47C5-810C-F6AA23175BAE}" type="pres">
      <dgm:prSet presAssocID="{9F031DEF-0617-4E0D-9BCB-F2B5D331B664}" presName="dummy" presStyleCnt="0"/>
      <dgm:spPr/>
    </dgm:pt>
    <dgm:pt modelId="{E4F8C320-3C18-4558-83FB-0C9A8C86C328}" type="pres">
      <dgm:prSet presAssocID="{E9C318AB-9253-465F-BF45-A81136E98A67}" presName="sibTrans" presStyleLbl="sibTrans2D1" presStyleIdx="3" presStyleCnt="4"/>
      <dgm:spPr/>
      <dgm:t>
        <a:bodyPr/>
        <a:lstStyle/>
        <a:p>
          <a:endParaRPr lang="tr-TR"/>
        </a:p>
      </dgm:t>
    </dgm:pt>
  </dgm:ptLst>
  <dgm:cxnLst>
    <dgm:cxn modelId="{BC61328F-1083-4424-9C24-77474045A487}" type="presOf" srcId="{9F031DEF-0617-4E0D-9BCB-F2B5D331B664}" destId="{EB66EB25-8781-4B1D-9DFB-4C968851444B}" srcOrd="0" destOrd="0" presId="urn:microsoft.com/office/officeart/2005/8/layout/radial6"/>
    <dgm:cxn modelId="{F4807250-CB88-416D-B6BF-9DA5CE89460B}" type="presOf" srcId="{E9C318AB-9253-465F-BF45-A81136E98A67}" destId="{E4F8C320-3C18-4558-83FB-0C9A8C86C328}" srcOrd="0" destOrd="0" presId="urn:microsoft.com/office/officeart/2005/8/layout/radial6"/>
    <dgm:cxn modelId="{C27049B5-F8EC-4D91-9F94-F8021CBA7D67}" type="presOf" srcId="{EBF26CC9-3142-4D82-9131-C1728BF26D35}" destId="{0530560C-724E-48B0-8E08-ACF6727DBD4C}" srcOrd="0" destOrd="0" presId="urn:microsoft.com/office/officeart/2005/8/layout/radial6"/>
    <dgm:cxn modelId="{0A3340E6-3C31-41F9-A52C-0AB0B177AAA5}" srcId="{B1D886C6-6B1A-485B-ABA4-8705CD84EE73}" destId="{F4154DB0-EC93-4AF3-A47C-7E260FB7B9EC}" srcOrd="2" destOrd="0" parTransId="{E8144E4E-FD4E-48D1-884F-DE461EB8D2B2}" sibTransId="{EBF26CC9-3142-4D82-9131-C1728BF26D35}"/>
    <dgm:cxn modelId="{4146055C-DEB3-4A05-A49C-6697662C1943}" type="presOf" srcId="{F4154DB0-EC93-4AF3-A47C-7E260FB7B9EC}" destId="{3B360C0E-F8AF-4C91-B5F7-0A4D93E1682B}" srcOrd="0" destOrd="0" presId="urn:microsoft.com/office/officeart/2005/8/layout/radial6"/>
    <dgm:cxn modelId="{CF8DC277-8348-4C8B-B0A6-EBF4F7874223}" type="presOf" srcId="{DD84D1B7-08DC-4C4A-A35F-0D9B9490C575}" destId="{083B5968-1454-4B02-B8DA-56FC29168BCD}" srcOrd="0" destOrd="0" presId="urn:microsoft.com/office/officeart/2005/8/layout/radial6"/>
    <dgm:cxn modelId="{5866BEDC-157B-449E-AA86-3F3C9AFC2240}" srcId="{B1D886C6-6B1A-485B-ABA4-8705CD84EE73}" destId="{E410A87A-B9FA-417A-8611-E6150594C207}" srcOrd="0" destOrd="0" parTransId="{8C4864B7-E1D3-4330-8C80-93127DA1B7EE}" sibTransId="{8BC5C6E5-446F-4E8B-A203-46717B6BEB10}"/>
    <dgm:cxn modelId="{ECD33968-4EA3-4A75-9DD3-843427F6E1DC}" type="presOf" srcId="{E410A87A-B9FA-417A-8611-E6150594C207}" destId="{2AA980A8-C44C-4566-8B29-DA59E184CA46}" srcOrd="0" destOrd="0" presId="urn:microsoft.com/office/officeart/2005/8/layout/radial6"/>
    <dgm:cxn modelId="{880D0E39-9775-4EB8-BA00-A5F10A1361AF}" srcId="{B1D886C6-6B1A-485B-ABA4-8705CD84EE73}" destId="{BF7E5F12-046C-42F9-B544-89C2EB0B3B7E}" srcOrd="1" destOrd="0" parTransId="{13D55DAC-DD11-447A-A2CF-3A112B830B99}" sibTransId="{DD84D1B7-08DC-4C4A-A35F-0D9B9490C575}"/>
    <dgm:cxn modelId="{C12062B3-59F0-44B3-97DD-5AB7D12D65F2}" type="presOf" srcId="{5B8A2FF8-0995-411C-AF29-A34C481739EC}" destId="{7A191B9F-AD49-4E8C-95F0-2625DAF71052}" srcOrd="0" destOrd="0" presId="urn:microsoft.com/office/officeart/2005/8/layout/radial6"/>
    <dgm:cxn modelId="{C1029107-9D19-4EC2-A3D3-5EBB4E3F2500}" type="presOf" srcId="{8BC5C6E5-446F-4E8B-A203-46717B6BEB10}" destId="{EE06E226-5A65-4D9A-9106-884C2ABD11A6}" srcOrd="0" destOrd="0" presId="urn:microsoft.com/office/officeart/2005/8/layout/radial6"/>
    <dgm:cxn modelId="{AD675711-D156-42CA-93C2-BAD411CCC096}" type="presOf" srcId="{B1D886C6-6B1A-485B-ABA4-8705CD84EE73}" destId="{DB9EEE9A-5F8C-41B7-BBA5-8CC0CC48BD05}" srcOrd="0" destOrd="0" presId="urn:microsoft.com/office/officeart/2005/8/layout/radial6"/>
    <dgm:cxn modelId="{A9EC0ED8-EE35-46CE-89FE-065F0F88A1F6}" type="presOf" srcId="{BF7E5F12-046C-42F9-B544-89C2EB0B3B7E}" destId="{7FBE4D17-EB17-4BBA-B0AF-FD61899A6CA5}" srcOrd="0" destOrd="0" presId="urn:microsoft.com/office/officeart/2005/8/layout/radial6"/>
    <dgm:cxn modelId="{A09B15E1-81BE-4834-B25F-C01C2815DF4C}" srcId="{B1D886C6-6B1A-485B-ABA4-8705CD84EE73}" destId="{9F031DEF-0617-4E0D-9BCB-F2B5D331B664}" srcOrd="3" destOrd="0" parTransId="{ECCE151E-0655-49A5-A033-47C82B74C2D7}" sibTransId="{E9C318AB-9253-465F-BF45-A81136E98A67}"/>
    <dgm:cxn modelId="{4FE6F649-E883-4354-9FBC-9E8B8BF9F424}" srcId="{5B8A2FF8-0995-411C-AF29-A34C481739EC}" destId="{B1D886C6-6B1A-485B-ABA4-8705CD84EE73}" srcOrd="0" destOrd="0" parTransId="{C623ED59-B3F0-4DDB-AA2C-16D2C2050979}" sibTransId="{EF47EE90-8B37-4119-898B-0E622FDADC5D}"/>
    <dgm:cxn modelId="{85947CFB-81C3-4D04-9730-282125A3138F}" type="presParOf" srcId="{7A191B9F-AD49-4E8C-95F0-2625DAF71052}" destId="{DB9EEE9A-5F8C-41B7-BBA5-8CC0CC48BD05}" srcOrd="0" destOrd="0" presId="urn:microsoft.com/office/officeart/2005/8/layout/radial6"/>
    <dgm:cxn modelId="{264C1C54-8D47-45E5-B327-828AD134C35D}" type="presParOf" srcId="{7A191B9F-AD49-4E8C-95F0-2625DAF71052}" destId="{2AA980A8-C44C-4566-8B29-DA59E184CA46}" srcOrd="1" destOrd="0" presId="urn:microsoft.com/office/officeart/2005/8/layout/radial6"/>
    <dgm:cxn modelId="{B2F68112-4CAE-40AD-A0F3-9AF2BB0C3171}" type="presParOf" srcId="{7A191B9F-AD49-4E8C-95F0-2625DAF71052}" destId="{ADC02970-4BE4-474C-A296-39BB7B49F976}" srcOrd="2" destOrd="0" presId="urn:microsoft.com/office/officeart/2005/8/layout/radial6"/>
    <dgm:cxn modelId="{8FEC1BEE-CAFA-4904-BAA6-424354121C2F}" type="presParOf" srcId="{7A191B9F-AD49-4E8C-95F0-2625DAF71052}" destId="{EE06E226-5A65-4D9A-9106-884C2ABD11A6}" srcOrd="3" destOrd="0" presId="urn:microsoft.com/office/officeart/2005/8/layout/radial6"/>
    <dgm:cxn modelId="{D60583DE-98C6-445E-9D04-C222606555BB}" type="presParOf" srcId="{7A191B9F-AD49-4E8C-95F0-2625DAF71052}" destId="{7FBE4D17-EB17-4BBA-B0AF-FD61899A6CA5}" srcOrd="4" destOrd="0" presId="urn:microsoft.com/office/officeart/2005/8/layout/radial6"/>
    <dgm:cxn modelId="{9E6F9407-4A9B-4AE5-B354-5957CAFB470C}" type="presParOf" srcId="{7A191B9F-AD49-4E8C-95F0-2625DAF71052}" destId="{237CC1B1-3954-445F-98FF-A2D25B8F5D2E}" srcOrd="5" destOrd="0" presId="urn:microsoft.com/office/officeart/2005/8/layout/radial6"/>
    <dgm:cxn modelId="{9A8122DE-3923-4CC9-942A-8F8D63CE240D}" type="presParOf" srcId="{7A191B9F-AD49-4E8C-95F0-2625DAF71052}" destId="{083B5968-1454-4B02-B8DA-56FC29168BCD}" srcOrd="6" destOrd="0" presId="urn:microsoft.com/office/officeart/2005/8/layout/radial6"/>
    <dgm:cxn modelId="{BEF7B1F3-C537-4E90-BF7A-56363C16EE28}" type="presParOf" srcId="{7A191B9F-AD49-4E8C-95F0-2625DAF71052}" destId="{3B360C0E-F8AF-4C91-B5F7-0A4D93E1682B}" srcOrd="7" destOrd="0" presId="urn:microsoft.com/office/officeart/2005/8/layout/radial6"/>
    <dgm:cxn modelId="{7E455541-343B-4694-8375-5B24A6256F77}" type="presParOf" srcId="{7A191B9F-AD49-4E8C-95F0-2625DAF71052}" destId="{B0C08BD4-EE58-4A86-B558-653656370C8C}" srcOrd="8" destOrd="0" presId="urn:microsoft.com/office/officeart/2005/8/layout/radial6"/>
    <dgm:cxn modelId="{531B6311-EEF5-4B03-A052-B9EE0FDD07F6}" type="presParOf" srcId="{7A191B9F-AD49-4E8C-95F0-2625DAF71052}" destId="{0530560C-724E-48B0-8E08-ACF6727DBD4C}" srcOrd="9" destOrd="0" presId="urn:microsoft.com/office/officeart/2005/8/layout/radial6"/>
    <dgm:cxn modelId="{3508D9C9-5339-4DFB-828A-ADA9B1BB2197}" type="presParOf" srcId="{7A191B9F-AD49-4E8C-95F0-2625DAF71052}" destId="{EB66EB25-8781-4B1D-9DFB-4C968851444B}" srcOrd="10" destOrd="0" presId="urn:microsoft.com/office/officeart/2005/8/layout/radial6"/>
    <dgm:cxn modelId="{A83BAC22-86C4-4A66-872B-B78319E033AA}" type="presParOf" srcId="{7A191B9F-AD49-4E8C-95F0-2625DAF71052}" destId="{A2804FB4-29E4-47C5-810C-F6AA23175BAE}" srcOrd="11" destOrd="0" presId="urn:microsoft.com/office/officeart/2005/8/layout/radial6"/>
    <dgm:cxn modelId="{9D714FA1-3552-40A3-935A-3594FB598DB6}" type="presParOf" srcId="{7A191B9F-AD49-4E8C-95F0-2625DAF71052}" destId="{E4F8C320-3C18-4558-83FB-0C9A8C86C328}"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6D0B88-A570-4C77-B6CB-B163CB5B44D1}" type="doc">
      <dgm:prSet loTypeId="urn:microsoft.com/office/officeart/2005/8/layout/pyramid1" loCatId="pyramid" qsTypeId="urn:microsoft.com/office/officeart/2005/8/quickstyle/simple2" qsCatId="simple" csTypeId="urn:microsoft.com/office/officeart/2005/8/colors/accent1_2" csCatId="accent1" phldr="1"/>
      <dgm:spPr/>
    </dgm:pt>
    <dgm:pt modelId="{49C8AAA4-4AE6-4984-A704-AF4757BEB583}">
      <dgm:prSet phldrT="[Metin]" custT="1"/>
      <dgm:spPr/>
      <dgm:t>
        <a:bodyPr/>
        <a:lstStyle/>
        <a:p>
          <a:pPr algn="ctr"/>
          <a:r>
            <a:rPr lang="tr-TR" sz="3600" dirty="0"/>
            <a:t>Merkezi </a:t>
          </a:r>
          <a:r>
            <a:rPr lang="tr-TR" sz="3600" dirty="0" err="1"/>
            <a:t>Koord</a:t>
          </a:r>
          <a:r>
            <a:rPr lang="tr-TR" sz="3600" dirty="0"/>
            <a:t>.</a:t>
          </a:r>
        </a:p>
      </dgm:t>
    </dgm:pt>
    <dgm:pt modelId="{3DC90C05-6698-418D-90A3-29A753BD0F6E}" type="parTrans" cxnId="{ADF1627C-F142-4C57-A9C8-C61788E43185}">
      <dgm:prSet/>
      <dgm:spPr/>
      <dgm:t>
        <a:bodyPr/>
        <a:lstStyle/>
        <a:p>
          <a:pPr algn="ctr"/>
          <a:endParaRPr lang="tr-TR" sz="1600"/>
        </a:p>
      </dgm:t>
    </dgm:pt>
    <dgm:pt modelId="{067BDE00-DE21-4AE9-AC86-D41D4BD9EB92}" type="sibTrans" cxnId="{ADF1627C-F142-4C57-A9C8-C61788E43185}">
      <dgm:prSet/>
      <dgm:spPr/>
      <dgm:t>
        <a:bodyPr/>
        <a:lstStyle/>
        <a:p>
          <a:pPr algn="ctr"/>
          <a:endParaRPr lang="tr-TR" sz="1600"/>
        </a:p>
      </dgm:t>
    </dgm:pt>
    <dgm:pt modelId="{927FDF29-AFB2-4A59-BF6D-D5C5C88B6E83}">
      <dgm:prSet phldrT="[Metin]" custT="1"/>
      <dgm:spPr/>
      <dgm:t>
        <a:bodyPr/>
        <a:lstStyle/>
        <a:p>
          <a:pPr algn="ctr"/>
          <a:r>
            <a:rPr lang="tr-TR" sz="3600"/>
            <a:t>İl/ilçe Koord.</a:t>
          </a:r>
        </a:p>
      </dgm:t>
    </dgm:pt>
    <dgm:pt modelId="{1CF056D8-CA4A-4C3B-9301-C135EDA16958}" type="parTrans" cxnId="{BC07AE1B-46AD-4370-9800-FD3E5633A7B9}">
      <dgm:prSet/>
      <dgm:spPr/>
      <dgm:t>
        <a:bodyPr/>
        <a:lstStyle/>
        <a:p>
          <a:pPr algn="ctr"/>
          <a:endParaRPr lang="tr-TR" sz="1600"/>
        </a:p>
      </dgm:t>
    </dgm:pt>
    <dgm:pt modelId="{26485E60-6D48-40D1-908D-8F5EDBE349F9}" type="sibTrans" cxnId="{BC07AE1B-46AD-4370-9800-FD3E5633A7B9}">
      <dgm:prSet/>
      <dgm:spPr/>
      <dgm:t>
        <a:bodyPr/>
        <a:lstStyle/>
        <a:p>
          <a:pPr algn="ctr"/>
          <a:endParaRPr lang="tr-TR" sz="1600"/>
        </a:p>
      </dgm:t>
    </dgm:pt>
    <dgm:pt modelId="{1C9C9601-EB04-426F-955B-548D388F0667}">
      <dgm:prSet phldrT="[Metin]" custT="1"/>
      <dgm:spPr/>
      <dgm:t>
        <a:bodyPr/>
        <a:lstStyle/>
        <a:p>
          <a:pPr algn="ctr"/>
          <a:r>
            <a:rPr lang="tr-TR" sz="3600"/>
            <a:t>Mahkemece İzleme</a:t>
          </a:r>
        </a:p>
      </dgm:t>
    </dgm:pt>
    <dgm:pt modelId="{EC6E5D75-5463-4818-A534-E91A5AA7886A}" type="parTrans" cxnId="{303F7128-3845-494A-ACF4-47C2B0801C9D}">
      <dgm:prSet/>
      <dgm:spPr/>
      <dgm:t>
        <a:bodyPr/>
        <a:lstStyle/>
        <a:p>
          <a:pPr algn="ctr"/>
          <a:endParaRPr lang="tr-TR" sz="1600"/>
        </a:p>
      </dgm:t>
    </dgm:pt>
    <dgm:pt modelId="{38197CFF-452D-4FFD-913B-EDD8D73337A2}" type="sibTrans" cxnId="{303F7128-3845-494A-ACF4-47C2B0801C9D}">
      <dgm:prSet/>
      <dgm:spPr/>
      <dgm:t>
        <a:bodyPr/>
        <a:lstStyle/>
        <a:p>
          <a:pPr algn="ctr"/>
          <a:endParaRPr lang="tr-TR" sz="1600"/>
        </a:p>
      </dgm:t>
    </dgm:pt>
    <dgm:pt modelId="{4F340C82-F4D7-4431-A244-106CD9065E45}" type="pres">
      <dgm:prSet presAssocID="{426D0B88-A570-4C77-B6CB-B163CB5B44D1}" presName="Name0" presStyleCnt="0">
        <dgm:presLayoutVars>
          <dgm:dir/>
          <dgm:animLvl val="lvl"/>
          <dgm:resizeHandles val="exact"/>
        </dgm:presLayoutVars>
      </dgm:prSet>
      <dgm:spPr/>
    </dgm:pt>
    <dgm:pt modelId="{E8C356A8-80EC-483B-A855-60A2038A507E}" type="pres">
      <dgm:prSet presAssocID="{49C8AAA4-4AE6-4984-A704-AF4757BEB583}" presName="Name8" presStyleCnt="0"/>
      <dgm:spPr/>
    </dgm:pt>
    <dgm:pt modelId="{771854A2-D0F7-4553-B612-CE78C78FBA06}" type="pres">
      <dgm:prSet presAssocID="{49C8AAA4-4AE6-4984-A704-AF4757BEB583}" presName="level" presStyleLbl="node1" presStyleIdx="0" presStyleCnt="3" custLinFactNeighborY="-4286">
        <dgm:presLayoutVars>
          <dgm:chMax val="1"/>
          <dgm:bulletEnabled val="1"/>
        </dgm:presLayoutVars>
      </dgm:prSet>
      <dgm:spPr/>
      <dgm:t>
        <a:bodyPr/>
        <a:lstStyle/>
        <a:p>
          <a:endParaRPr lang="tr-TR"/>
        </a:p>
      </dgm:t>
    </dgm:pt>
    <dgm:pt modelId="{39250666-51A1-4CED-9715-FDBE709B1695}" type="pres">
      <dgm:prSet presAssocID="{49C8AAA4-4AE6-4984-A704-AF4757BEB583}" presName="levelTx" presStyleLbl="revTx" presStyleIdx="0" presStyleCnt="0">
        <dgm:presLayoutVars>
          <dgm:chMax val="1"/>
          <dgm:bulletEnabled val="1"/>
        </dgm:presLayoutVars>
      </dgm:prSet>
      <dgm:spPr/>
      <dgm:t>
        <a:bodyPr/>
        <a:lstStyle/>
        <a:p>
          <a:endParaRPr lang="tr-TR"/>
        </a:p>
      </dgm:t>
    </dgm:pt>
    <dgm:pt modelId="{5AD6E9FE-4C27-478A-8CC6-0C522B42A4E2}" type="pres">
      <dgm:prSet presAssocID="{927FDF29-AFB2-4A59-BF6D-D5C5C88B6E83}" presName="Name8" presStyleCnt="0"/>
      <dgm:spPr/>
    </dgm:pt>
    <dgm:pt modelId="{219ACE96-D2FE-43CA-8B83-CE286515EBCD}" type="pres">
      <dgm:prSet presAssocID="{927FDF29-AFB2-4A59-BF6D-D5C5C88B6E83}" presName="level" presStyleLbl="node1" presStyleIdx="1" presStyleCnt="3">
        <dgm:presLayoutVars>
          <dgm:chMax val="1"/>
          <dgm:bulletEnabled val="1"/>
        </dgm:presLayoutVars>
      </dgm:prSet>
      <dgm:spPr/>
      <dgm:t>
        <a:bodyPr/>
        <a:lstStyle/>
        <a:p>
          <a:endParaRPr lang="tr-TR"/>
        </a:p>
      </dgm:t>
    </dgm:pt>
    <dgm:pt modelId="{AFF60577-E951-4E32-94F1-B4CE85C1FDE0}" type="pres">
      <dgm:prSet presAssocID="{927FDF29-AFB2-4A59-BF6D-D5C5C88B6E83}" presName="levelTx" presStyleLbl="revTx" presStyleIdx="0" presStyleCnt="0">
        <dgm:presLayoutVars>
          <dgm:chMax val="1"/>
          <dgm:bulletEnabled val="1"/>
        </dgm:presLayoutVars>
      </dgm:prSet>
      <dgm:spPr/>
      <dgm:t>
        <a:bodyPr/>
        <a:lstStyle/>
        <a:p>
          <a:endParaRPr lang="tr-TR"/>
        </a:p>
      </dgm:t>
    </dgm:pt>
    <dgm:pt modelId="{32488B40-017C-46F2-843B-D6C6E1F87D63}" type="pres">
      <dgm:prSet presAssocID="{1C9C9601-EB04-426F-955B-548D388F0667}" presName="Name8" presStyleCnt="0"/>
      <dgm:spPr/>
    </dgm:pt>
    <dgm:pt modelId="{AA84A868-6D16-4FEB-BC48-72289EF02F95}" type="pres">
      <dgm:prSet presAssocID="{1C9C9601-EB04-426F-955B-548D388F0667}" presName="level" presStyleLbl="node1" presStyleIdx="2" presStyleCnt="3">
        <dgm:presLayoutVars>
          <dgm:chMax val="1"/>
          <dgm:bulletEnabled val="1"/>
        </dgm:presLayoutVars>
      </dgm:prSet>
      <dgm:spPr/>
      <dgm:t>
        <a:bodyPr/>
        <a:lstStyle/>
        <a:p>
          <a:endParaRPr lang="tr-TR"/>
        </a:p>
      </dgm:t>
    </dgm:pt>
    <dgm:pt modelId="{6E13CA29-0AD1-4F49-BFA5-69F54997B8FB}" type="pres">
      <dgm:prSet presAssocID="{1C9C9601-EB04-426F-955B-548D388F0667}" presName="levelTx" presStyleLbl="revTx" presStyleIdx="0" presStyleCnt="0">
        <dgm:presLayoutVars>
          <dgm:chMax val="1"/>
          <dgm:bulletEnabled val="1"/>
        </dgm:presLayoutVars>
      </dgm:prSet>
      <dgm:spPr/>
      <dgm:t>
        <a:bodyPr/>
        <a:lstStyle/>
        <a:p>
          <a:endParaRPr lang="tr-TR"/>
        </a:p>
      </dgm:t>
    </dgm:pt>
  </dgm:ptLst>
  <dgm:cxnLst>
    <dgm:cxn modelId="{69AFDEC8-9A77-4822-AAF6-15816B322B8C}" type="presOf" srcId="{49C8AAA4-4AE6-4984-A704-AF4757BEB583}" destId="{771854A2-D0F7-4553-B612-CE78C78FBA06}" srcOrd="0" destOrd="0" presId="urn:microsoft.com/office/officeart/2005/8/layout/pyramid1"/>
    <dgm:cxn modelId="{A9D3AD80-A857-477A-A955-875C66816196}" type="presOf" srcId="{1C9C9601-EB04-426F-955B-548D388F0667}" destId="{6E13CA29-0AD1-4F49-BFA5-69F54997B8FB}" srcOrd="1" destOrd="0" presId="urn:microsoft.com/office/officeart/2005/8/layout/pyramid1"/>
    <dgm:cxn modelId="{19065F9C-BA72-4AB4-B10F-B4BE591180BF}" type="presOf" srcId="{927FDF29-AFB2-4A59-BF6D-D5C5C88B6E83}" destId="{AFF60577-E951-4E32-94F1-B4CE85C1FDE0}" srcOrd="1" destOrd="0" presId="urn:microsoft.com/office/officeart/2005/8/layout/pyramid1"/>
    <dgm:cxn modelId="{908C54D0-F737-4AA1-9470-D003A58037B4}" type="presOf" srcId="{1C9C9601-EB04-426F-955B-548D388F0667}" destId="{AA84A868-6D16-4FEB-BC48-72289EF02F95}" srcOrd="0" destOrd="0" presId="urn:microsoft.com/office/officeart/2005/8/layout/pyramid1"/>
    <dgm:cxn modelId="{BC07AE1B-46AD-4370-9800-FD3E5633A7B9}" srcId="{426D0B88-A570-4C77-B6CB-B163CB5B44D1}" destId="{927FDF29-AFB2-4A59-BF6D-D5C5C88B6E83}" srcOrd="1" destOrd="0" parTransId="{1CF056D8-CA4A-4C3B-9301-C135EDA16958}" sibTransId="{26485E60-6D48-40D1-908D-8F5EDBE349F9}"/>
    <dgm:cxn modelId="{ADF1627C-F142-4C57-A9C8-C61788E43185}" srcId="{426D0B88-A570-4C77-B6CB-B163CB5B44D1}" destId="{49C8AAA4-4AE6-4984-A704-AF4757BEB583}" srcOrd="0" destOrd="0" parTransId="{3DC90C05-6698-418D-90A3-29A753BD0F6E}" sibTransId="{067BDE00-DE21-4AE9-AC86-D41D4BD9EB92}"/>
    <dgm:cxn modelId="{303F7128-3845-494A-ACF4-47C2B0801C9D}" srcId="{426D0B88-A570-4C77-B6CB-B163CB5B44D1}" destId="{1C9C9601-EB04-426F-955B-548D388F0667}" srcOrd="2" destOrd="0" parTransId="{EC6E5D75-5463-4818-A534-E91A5AA7886A}" sibTransId="{38197CFF-452D-4FFD-913B-EDD8D73337A2}"/>
    <dgm:cxn modelId="{DE685CC5-7D1B-4BD7-B0C3-BDCC5AE1A3D1}" type="presOf" srcId="{49C8AAA4-4AE6-4984-A704-AF4757BEB583}" destId="{39250666-51A1-4CED-9715-FDBE709B1695}" srcOrd="1" destOrd="0" presId="urn:microsoft.com/office/officeart/2005/8/layout/pyramid1"/>
    <dgm:cxn modelId="{A4FA25F8-A928-459F-932E-53EF95214D5B}" type="presOf" srcId="{927FDF29-AFB2-4A59-BF6D-D5C5C88B6E83}" destId="{219ACE96-D2FE-43CA-8B83-CE286515EBCD}" srcOrd="0" destOrd="0" presId="urn:microsoft.com/office/officeart/2005/8/layout/pyramid1"/>
    <dgm:cxn modelId="{56A1EACF-E134-4BAB-B817-8CDFEDFEEA28}" type="presOf" srcId="{426D0B88-A570-4C77-B6CB-B163CB5B44D1}" destId="{4F340C82-F4D7-4431-A244-106CD9065E45}" srcOrd="0" destOrd="0" presId="urn:microsoft.com/office/officeart/2005/8/layout/pyramid1"/>
    <dgm:cxn modelId="{81693DFF-60FF-4D21-BE04-3B023CE8294C}" type="presParOf" srcId="{4F340C82-F4D7-4431-A244-106CD9065E45}" destId="{E8C356A8-80EC-483B-A855-60A2038A507E}" srcOrd="0" destOrd="0" presId="urn:microsoft.com/office/officeart/2005/8/layout/pyramid1"/>
    <dgm:cxn modelId="{5E31D347-C99D-4A02-9C82-0DC2D9C947AC}" type="presParOf" srcId="{E8C356A8-80EC-483B-A855-60A2038A507E}" destId="{771854A2-D0F7-4553-B612-CE78C78FBA06}" srcOrd="0" destOrd="0" presId="urn:microsoft.com/office/officeart/2005/8/layout/pyramid1"/>
    <dgm:cxn modelId="{89B5E7E3-3472-4123-B4B4-270EECCC1CCA}" type="presParOf" srcId="{E8C356A8-80EC-483B-A855-60A2038A507E}" destId="{39250666-51A1-4CED-9715-FDBE709B1695}" srcOrd="1" destOrd="0" presId="urn:microsoft.com/office/officeart/2005/8/layout/pyramid1"/>
    <dgm:cxn modelId="{9F7EF960-4C27-44A5-B310-E744C226C927}" type="presParOf" srcId="{4F340C82-F4D7-4431-A244-106CD9065E45}" destId="{5AD6E9FE-4C27-478A-8CC6-0C522B42A4E2}" srcOrd="1" destOrd="0" presId="urn:microsoft.com/office/officeart/2005/8/layout/pyramid1"/>
    <dgm:cxn modelId="{4993A624-DEC0-459B-BEA7-98ADFE1D3B61}" type="presParOf" srcId="{5AD6E9FE-4C27-478A-8CC6-0C522B42A4E2}" destId="{219ACE96-D2FE-43CA-8B83-CE286515EBCD}" srcOrd="0" destOrd="0" presId="urn:microsoft.com/office/officeart/2005/8/layout/pyramid1"/>
    <dgm:cxn modelId="{8AB6EBA3-23A1-4EB0-8C58-5E46F749C642}" type="presParOf" srcId="{5AD6E9FE-4C27-478A-8CC6-0C522B42A4E2}" destId="{AFF60577-E951-4E32-94F1-B4CE85C1FDE0}" srcOrd="1" destOrd="0" presId="urn:microsoft.com/office/officeart/2005/8/layout/pyramid1"/>
    <dgm:cxn modelId="{4139F95B-28B5-4CF7-85D4-3DF8800EE265}" type="presParOf" srcId="{4F340C82-F4D7-4431-A244-106CD9065E45}" destId="{32488B40-017C-46F2-843B-D6C6E1F87D63}" srcOrd="2" destOrd="0" presId="urn:microsoft.com/office/officeart/2005/8/layout/pyramid1"/>
    <dgm:cxn modelId="{7C2303ED-F74A-446F-815F-F28E77FADADD}" type="presParOf" srcId="{32488B40-017C-46F2-843B-D6C6E1F87D63}" destId="{AA84A868-6D16-4FEB-BC48-72289EF02F95}" srcOrd="0" destOrd="0" presId="urn:microsoft.com/office/officeart/2005/8/layout/pyramid1"/>
    <dgm:cxn modelId="{CBDA2048-00D8-4C04-8174-CDD7CB87983A}" type="presParOf" srcId="{32488B40-017C-46F2-843B-D6C6E1F87D63}" destId="{6E13CA29-0AD1-4F49-BFA5-69F54997B8FB}"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9323B-9968-47D1-BAE6-59AE77C2E4BB}">
      <dsp:nvSpPr>
        <dsp:cNvPr id="0" name=""/>
        <dsp:cNvSpPr/>
      </dsp:nvSpPr>
      <dsp:spPr>
        <a:xfrm>
          <a:off x="0" y="388644"/>
          <a:ext cx="8229599" cy="113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tr-TR" sz="3600" b="1" kern="1200" dirty="0" smtClean="0"/>
            <a:t>5395 SAYILI ÇOCUK KORUMA KANUNUNUN </a:t>
          </a:r>
          <a:r>
            <a:rPr lang="tr-TR" sz="3600" kern="1200" dirty="0" smtClean="0"/>
            <a:t>AMACI</a:t>
          </a:r>
          <a:endParaRPr lang="tr-TR" sz="3600" kern="1200" dirty="0"/>
        </a:p>
      </dsp:txBody>
      <dsp:txXfrm>
        <a:off x="33140" y="421784"/>
        <a:ext cx="8163319" cy="1065210"/>
      </dsp:txXfrm>
    </dsp:sp>
    <dsp:sp modelId="{A98781D6-8CDC-4A9D-9897-DAB9105D3332}">
      <dsp:nvSpPr>
        <dsp:cNvPr id="0" name=""/>
        <dsp:cNvSpPr/>
      </dsp:nvSpPr>
      <dsp:spPr>
        <a:xfrm>
          <a:off x="0" y="1731180"/>
          <a:ext cx="1131490" cy="113149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C617EA-400E-4DD2-B1BE-6B37BAB8B5F8}">
      <dsp:nvSpPr>
        <dsp:cNvPr id="0" name=""/>
        <dsp:cNvSpPr/>
      </dsp:nvSpPr>
      <dsp:spPr>
        <a:xfrm>
          <a:off x="1199380" y="1828805"/>
          <a:ext cx="7030219" cy="113149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tr-TR" sz="3200" kern="1200" dirty="0" smtClean="0"/>
            <a:t>KORUNMA İHTİYACI OLAN</a:t>
          </a:r>
          <a:endParaRPr lang="tr-TR" sz="3200" kern="1200" dirty="0"/>
        </a:p>
      </dsp:txBody>
      <dsp:txXfrm>
        <a:off x="1254625" y="1884050"/>
        <a:ext cx="6919729" cy="1021000"/>
      </dsp:txXfrm>
    </dsp:sp>
    <dsp:sp modelId="{7761EEC9-8B54-455D-89C2-5504615F233F}">
      <dsp:nvSpPr>
        <dsp:cNvPr id="0" name=""/>
        <dsp:cNvSpPr/>
      </dsp:nvSpPr>
      <dsp:spPr>
        <a:xfrm>
          <a:off x="0" y="2998450"/>
          <a:ext cx="1131490" cy="113149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026E85-4A9F-4CDC-8D3A-08442973FF67}">
      <dsp:nvSpPr>
        <dsp:cNvPr id="0" name=""/>
        <dsp:cNvSpPr/>
      </dsp:nvSpPr>
      <dsp:spPr>
        <a:xfrm>
          <a:off x="1199380" y="2998450"/>
          <a:ext cx="7030219" cy="113149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tr-TR" sz="3200" kern="1200" dirty="0" smtClean="0"/>
            <a:t>SUÇA SÜRÜKLENEN ÇOCUKLAR </a:t>
          </a:r>
          <a:endParaRPr lang="tr-TR" sz="3200" kern="1200" dirty="0"/>
        </a:p>
      </dsp:txBody>
      <dsp:txXfrm>
        <a:off x="1254625" y="3053695"/>
        <a:ext cx="6919729" cy="1021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8C320-3C18-4558-83FB-0C9A8C86C328}">
      <dsp:nvSpPr>
        <dsp:cNvPr id="0" name=""/>
        <dsp:cNvSpPr/>
      </dsp:nvSpPr>
      <dsp:spPr>
        <a:xfrm>
          <a:off x="2269492" y="617559"/>
          <a:ext cx="4125520" cy="4125520"/>
        </a:xfrm>
        <a:prstGeom prst="blockArc">
          <a:avLst>
            <a:gd name="adj1" fmla="val 10800000"/>
            <a:gd name="adj2" fmla="val 162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30560C-724E-48B0-8E08-ACF6727DBD4C}">
      <dsp:nvSpPr>
        <dsp:cNvPr id="0" name=""/>
        <dsp:cNvSpPr/>
      </dsp:nvSpPr>
      <dsp:spPr>
        <a:xfrm>
          <a:off x="2269492" y="617559"/>
          <a:ext cx="4125520" cy="4125520"/>
        </a:xfrm>
        <a:prstGeom prst="blockArc">
          <a:avLst>
            <a:gd name="adj1" fmla="val 5400000"/>
            <a:gd name="adj2" fmla="val 108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3B5968-1454-4B02-B8DA-56FC29168BCD}">
      <dsp:nvSpPr>
        <dsp:cNvPr id="0" name=""/>
        <dsp:cNvSpPr/>
      </dsp:nvSpPr>
      <dsp:spPr>
        <a:xfrm>
          <a:off x="2269492" y="617559"/>
          <a:ext cx="4125520" cy="4125520"/>
        </a:xfrm>
        <a:prstGeom prst="blockArc">
          <a:avLst>
            <a:gd name="adj1" fmla="val 0"/>
            <a:gd name="adj2" fmla="val 54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E06E226-5A65-4D9A-9106-884C2ABD11A6}">
      <dsp:nvSpPr>
        <dsp:cNvPr id="0" name=""/>
        <dsp:cNvSpPr/>
      </dsp:nvSpPr>
      <dsp:spPr>
        <a:xfrm>
          <a:off x="2269492" y="617559"/>
          <a:ext cx="4125520" cy="4125520"/>
        </a:xfrm>
        <a:prstGeom prst="blockArc">
          <a:avLst>
            <a:gd name="adj1" fmla="val 16200000"/>
            <a:gd name="adj2" fmla="val 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9EEE9A-5F8C-41B7-BBA5-8CC0CC48BD05}">
      <dsp:nvSpPr>
        <dsp:cNvPr id="0" name=""/>
        <dsp:cNvSpPr/>
      </dsp:nvSpPr>
      <dsp:spPr>
        <a:xfrm>
          <a:off x="3382134" y="1730201"/>
          <a:ext cx="1900237" cy="190023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a:solidFill>
                <a:schemeClr val="tx1"/>
              </a:solidFill>
            </a:rPr>
            <a:t>Çocuk hk. doğru tedbir</a:t>
          </a:r>
        </a:p>
      </dsp:txBody>
      <dsp:txXfrm>
        <a:off x="3660417" y="2008484"/>
        <a:ext cx="1343671" cy="1343671"/>
      </dsp:txXfrm>
    </dsp:sp>
    <dsp:sp modelId="{2AA980A8-C44C-4566-8B29-DA59E184CA46}">
      <dsp:nvSpPr>
        <dsp:cNvPr id="0" name=""/>
        <dsp:cNvSpPr/>
      </dsp:nvSpPr>
      <dsp:spPr>
        <a:xfrm>
          <a:off x="3667170" y="362"/>
          <a:ext cx="1330166" cy="133016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kern="1200">
              <a:solidFill>
                <a:schemeClr val="tx1"/>
              </a:solidFill>
            </a:rPr>
            <a:t>Hâkim</a:t>
          </a:r>
        </a:p>
      </dsp:txBody>
      <dsp:txXfrm>
        <a:off x="3861968" y="195160"/>
        <a:ext cx="940570" cy="940570"/>
      </dsp:txXfrm>
    </dsp:sp>
    <dsp:sp modelId="{7FBE4D17-EB17-4BBA-B0AF-FD61899A6CA5}">
      <dsp:nvSpPr>
        <dsp:cNvPr id="0" name=""/>
        <dsp:cNvSpPr/>
      </dsp:nvSpPr>
      <dsp:spPr>
        <a:xfrm>
          <a:off x="5396158" y="1940707"/>
          <a:ext cx="1901938" cy="14792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kern="1200">
              <a:solidFill>
                <a:schemeClr val="tx1"/>
              </a:solidFill>
            </a:rPr>
            <a:t>Denetim Raporları</a:t>
          </a:r>
        </a:p>
      </dsp:txBody>
      <dsp:txXfrm>
        <a:off x="5674690" y="2157334"/>
        <a:ext cx="1344874" cy="1045970"/>
      </dsp:txXfrm>
    </dsp:sp>
    <dsp:sp modelId="{3B360C0E-F8AF-4C91-B5F7-0A4D93E1682B}">
      <dsp:nvSpPr>
        <dsp:cNvPr id="0" name=""/>
        <dsp:cNvSpPr/>
      </dsp:nvSpPr>
      <dsp:spPr>
        <a:xfrm>
          <a:off x="3667170" y="4030111"/>
          <a:ext cx="1330166" cy="133016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kern="1200" dirty="0" smtClean="0">
              <a:solidFill>
                <a:schemeClr val="tx1"/>
              </a:solidFill>
            </a:rPr>
            <a:t>SÇG ve Çocuğun </a:t>
          </a:r>
          <a:r>
            <a:rPr lang="tr-TR" sz="1700" kern="1200" dirty="0">
              <a:solidFill>
                <a:schemeClr val="tx1"/>
              </a:solidFill>
            </a:rPr>
            <a:t>Görüşü</a:t>
          </a:r>
        </a:p>
      </dsp:txBody>
      <dsp:txXfrm>
        <a:off x="3861968" y="4224909"/>
        <a:ext cx="940570" cy="940570"/>
      </dsp:txXfrm>
    </dsp:sp>
    <dsp:sp modelId="{EB66EB25-8781-4B1D-9DFB-4C968851444B}">
      <dsp:nvSpPr>
        <dsp:cNvPr id="0" name=""/>
        <dsp:cNvSpPr/>
      </dsp:nvSpPr>
      <dsp:spPr>
        <a:xfrm>
          <a:off x="1388703" y="1956117"/>
          <a:ext cx="1857351" cy="14484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a:solidFill>
                <a:schemeClr val="tx1"/>
              </a:solidFill>
            </a:rPr>
            <a:t>KDT Süreç Raporları</a:t>
          </a:r>
        </a:p>
      </dsp:txBody>
      <dsp:txXfrm>
        <a:off x="1660706" y="2168231"/>
        <a:ext cx="1313345" cy="1024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1854A2-D0F7-4553-B612-CE78C78FBA06}">
      <dsp:nvSpPr>
        <dsp:cNvPr id="0" name=""/>
        <dsp:cNvSpPr/>
      </dsp:nvSpPr>
      <dsp:spPr>
        <a:xfrm>
          <a:off x="1905000" y="0"/>
          <a:ext cx="1905000" cy="1778000"/>
        </a:xfrm>
        <a:prstGeom prst="trapezoid">
          <a:avLst>
            <a:gd name="adj" fmla="val 53571"/>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tr-TR" sz="3600" kern="1200" dirty="0"/>
            <a:t>Merkezi </a:t>
          </a:r>
          <a:r>
            <a:rPr lang="tr-TR" sz="3600" kern="1200" dirty="0" err="1"/>
            <a:t>Koord</a:t>
          </a:r>
          <a:r>
            <a:rPr lang="tr-TR" sz="3600" kern="1200" dirty="0"/>
            <a:t>.</a:t>
          </a:r>
        </a:p>
      </dsp:txBody>
      <dsp:txXfrm>
        <a:off x="1905000" y="0"/>
        <a:ext cx="1905000" cy="1778000"/>
      </dsp:txXfrm>
    </dsp:sp>
    <dsp:sp modelId="{219ACE96-D2FE-43CA-8B83-CE286515EBCD}">
      <dsp:nvSpPr>
        <dsp:cNvPr id="0" name=""/>
        <dsp:cNvSpPr/>
      </dsp:nvSpPr>
      <dsp:spPr>
        <a:xfrm>
          <a:off x="952500" y="1778000"/>
          <a:ext cx="3810000" cy="1778000"/>
        </a:xfrm>
        <a:prstGeom prst="trapezoid">
          <a:avLst>
            <a:gd name="adj" fmla="val 53571"/>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tr-TR" sz="3600" kern="1200"/>
            <a:t>İl/ilçe Koord.</a:t>
          </a:r>
        </a:p>
      </dsp:txBody>
      <dsp:txXfrm>
        <a:off x="1619250" y="1778000"/>
        <a:ext cx="2476500" cy="1778000"/>
      </dsp:txXfrm>
    </dsp:sp>
    <dsp:sp modelId="{AA84A868-6D16-4FEB-BC48-72289EF02F95}">
      <dsp:nvSpPr>
        <dsp:cNvPr id="0" name=""/>
        <dsp:cNvSpPr/>
      </dsp:nvSpPr>
      <dsp:spPr>
        <a:xfrm>
          <a:off x="0" y="3556000"/>
          <a:ext cx="5714999" cy="1778000"/>
        </a:xfrm>
        <a:prstGeom prst="trapezoid">
          <a:avLst>
            <a:gd name="adj" fmla="val 53571"/>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tr-TR" sz="3600" kern="1200"/>
            <a:t>Mahkemece İzleme</a:t>
          </a:r>
        </a:p>
      </dsp:txBody>
      <dsp:txXfrm>
        <a:off x="1000125" y="3556000"/>
        <a:ext cx="3714750" cy="1778000"/>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02A532-DD7C-4883-81DD-20E0C3131A3A}" type="datetimeFigureOut">
              <a:rPr lang="en-US" smtClean="0"/>
              <a:pPr/>
              <a:t>1/13/2017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45ED18-8B11-4EE4-B3DC-9356F057CE54}" type="slidenum">
              <a:rPr lang="en-US" smtClean="0"/>
              <a:pPr/>
              <a:t>‹#›</a:t>
            </a:fld>
            <a:endParaRPr lang="en-US"/>
          </a:p>
        </p:txBody>
      </p:sp>
    </p:spTree>
    <p:extLst>
      <p:ext uri="{BB962C8B-B14F-4D97-AF65-F5344CB8AC3E}">
        <p14:creationId xmlns:p14="http://schemas.microsoft.com/office/powerpoint/2010/main" val="3257930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Tedbir kararlarını</a:t>
            </a:r>
            <a:r>
              <a:rPr lang="tr-TR" baseline="0" dirty="0" smtClean="0"/>
              <a:t> uygulamakla yükümlü kurumların kararları nasıl yerine getireceklerine yönelik bilgi sahibi olmak. Örneğin İŞKUR eğitim tedbirinde ne gibi görevler üstlendiğini bilmek gerekir.</a:t>
            </a:r>
            <a:endParaRPr lang="tr-TR" dirty="0"/>
          </a:p>
        </p:txBody>
      </p:sp>
      <p:sp>
        <p:nvSpPr>
          <p:cNvPr id="4" name="Slayt Numarası Yer Tutucusu 3"/>
          <p:cNvSpPr>
            <a:spLocks noGrp="1"/>
          </p:cNvSpPr>
          <p:nvPr>
            <p:ph type="sldNum" sz="quarter" idx="10"/>
          </p:nvPr>
        </p:nvSpPr>
        <p:spPr/>
        <p:txBody>
          <a:bodyPr/>
          <a:lstStyle/>
          <a:p>
            <a:fld id="{DC45ED18-8B11-4EE4-B3DC-9356F057CE54}" type="slidenum">
              <a:rPr lang="en-US" smtClean="0"/>
              <a:pPr/>
              <a:t>5</a:t>
            </a:fld>
            <a:endParaRPr lang="en-US"/>
          </a:p>
        </p:txBody>
      </p:sp>
    </p:spTree>
    <p:extLst>
      <p:ext uri="{BB962C8B-B14F-4D97-AF65-F5344CB8AC3E}">
        <p14:creationId xmlns:p14="http://schemas.microsoft.com/office/powerpoint/2010/main" val="1756357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Türk</a:t>
            </a:r>
            <a:r>
              <a:rPr lang="tr-TR" baseline="0" dirty="0" smtClean="0"/>
              <a:t> Ceza Kanununun 31. maddesine atıf yapılacak.</a:t>
            </a:r>
            <a:endParaRPr lang="tr-TR" dirty="0"/>
          </a:p>
        </p:txBody>
      </p:sp>
      <p:sp>
        <p:nvSpPr>
          <p:cNvPr id="4" name="Slayt Numarası Yer Tutucusu 3"/>
          <p:cNvSpPr>
            <a:spLocks noGrp="1"/>
          </p:cNvSpPr>
          <p:nvPr>
            <p:ph type="sldNum" sz="quarter" idx="10"/>
          </p:nvPr>
        </p:nvSpPr>
        <p:spPr/>
        <p:txBody>
          <a:bodyPr/>
          <a:lstStyle/>
          <a:p>
            <a:fld id="{DC45ED18-8B11-4EE4-B3DC-9356F057CE54}" type="slidenum">
              <a:rPr lang="en-US" smtClean="0"/>
              <a:pPr/>
              <a:t>6</a:t>
            </a:fld>
            <a:endParaRPr lang="en-US"/>
          </a:p>
        </p:txBody>
      </p:sp>
    </p:spTree>
    <p:extLst>
      <p:ext uri="{BB962C8B-B14F-4D97-AF65-F5344CB8AC3E}">
        <p14:creationId xmlns:p14="http://schemas.microsoft.com/office/powerpoint/2010/main" val="4236283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Eğitici Türk Ceza Kanununun 278-279. maddelerde yer alan bildirim yükümlülüğü</a:t>
            </a:r>
            <a:r>
              <a:rPr lang="tr-TR" baseline="0" dirty="0" smtClean="0"/>
              <a:t> yerine getirilmediğinde uygulanacak yaptırımlardan bahsedecek.</a:t>
            </a:r>
            <a:endParaRPr lang="tr-TR" dirty="0"/>
          </a:p>
        </p:txBody>
      </p:sp>
      <p:sp>
        <p:nvSpPr>
          <p:cNvPr id="4" name="Slayt Numarası Yer Tutucusu 3"/>
          <p:cNvSpPr>
            <a:spLocks noGrp="1"/>
          </p:cNvSpPr>
          <p:nvPr>
            <p:ph type="sldNum" sz="quarter" idx="10"/>
          </p:nvPr>
        </p:nvSpPr>
        <p:spPr/>
        <p:txBody>
          <a:bodyPr/>
          <a:lstStyle/>
          <a:p>
            <a:fld id="{DC45ED18-8B11-4EE4-B3DC-9356F057CE54}" type="slidenum">
              <a:rPr lang="en-US" smtClean="0"/>
              <a:pPr/>
              <a:t>7</a:t>
            </a:fld>
            <a:endParaRPr lang="en-US"/>
          </a:p>
        </p:txBody>
      </p:sp>
    </p:spTree>
    <p:extLst>
      <p:ext uri="{BB962C8B-B14F-4D97-AF65-F5344CB8AC3E}">
        <p14:creationId xmlns:p14="http://schemas.microsoft.com/office/powerpoint/2010/main" val="3668524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Tedbir kararının</a:t>
            </a:r>
            <a:r>
              <a:rPr lang="tr-TR" baseline="0" dirty="0" smtClean="0"/>
              <a:t> alınmasında yapılacak sosyal incelemenin önemiyle ilgili eğitici el kitabında yazan nota bakılacak.</a:t>
            </a:r>
            <a:endParaRPr lang="tr-TR" dirty="0"/>
          </a:p>
        </p:txBody>
      </p:sp>
      <p:sp>
        <p:nvSpPr>
          <p:cNvPr id="4" name="Slayt Numarası Yer Tutucusu 3"/>
          <p:cNvSpPr>
            <a:spLocks noGrp="1"/>
          </p:cNvSpPr>
          <p:nvPr>
            <p:ph type="sldNum" sz="quarter" idx="10"/>
          </p:nvPr>
        </p:nvSpPr>
        <p:spPr/>
        <p:txBody>
          <a:bodyPr/>
          <a:lstStyle/>
          <a:p>
            <a:fld id="{DC45ED18-8B11-4EE4-B3DC-9356F057CE54}" type="slidenum">
              <a:rPr lang="en-US" smtClean="0"/>
              <a:pPr/>
              <a:t>12</a:t>
            </a:fld>
            <a:endParaRPr lang="en-US"/>
          </a:p>
        </p:txBody>
      </p:sp>
    </p:spTree>
    <p:extLst>
      <p:ext uri="{BB962C8B-B14F-4D97-AF65-F5344CB8AC3E}">
        <p14:creationId xmlns:p14="http://schemas.microsoft.com/office/powerpoint/2010/main" val="3401244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İdarenin</a:t>
            </a:r>
            <a:r>
              <a:rPr lang="tr-TR" baseline="0" dirty="0" smtClean="0"/>
              <a:t> hareket alanını kısıtlayacak mahkeme kararlarının önüne geçilecek. Örneğin mahkeme kararda kuruluş ismi yazmasın.</a:t>
            </a:r>
            <a:endParaRPr lang="tr-TR" dirty="0"/>
          </a:p>
        </p:txBody>
      </p:sp>
      <p:sp>
        <p:nvSpPr>
          <p:cNvPr id="4" name="Slayt Numarası Yer Tutucusu 3"/>
          <p:cNvSpPr>
            <a:spLocks noGrp="1"/>
          </p:cNvSpPr>
          <p:nvPr>
            <p:ph type="sldNum" sz="quarter" idx="10"/>
          </p:nvPr>
        </p:nvSpPr>
        <p:spPr/>
        <p:txBody>
          <a:bodyPr/>
          <a:lstStyle/>
          <a:p>
            <a:fld id="{DC45ED18-8B11-4EE4-B3DC-9356F057CE54}" type="slidenum">
              <a:rPr lang="en-US" smtClean="0"/>
              <a:pPr/>
              <a:t>14</a:t>
            </a:fld>
            <a:endParaRPr lang="en-US"/>
          </a:p>
        </p:txBody>
      </p:sp>
    </p:spTree>
    <p:extLst>
      <p:ext uri="{BB962C8B-B14F-4D97-AF65-F5344CB8AC3E}">
        <p14:creationId xmlns:p14="http://schemas.microsoft.com/office/powerpoint/2010/main" val="1002727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9E674C9-EE61-42C9-B817-498927A8E382}"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3139689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02CDA97-75D9-45C3-8FDC-E62EC861320D}"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2957677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FA64A8-E4AE-44EC-9E59-C52D3B83BB62}"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101240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910A48C-8BE6-4450-97D3-7686761AEFB2}"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176898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60A2CD7-CAD7-4BBC-928B-B6DEBF2277CF}"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198713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AE8045-B93A-486D-8CB7-D88E2C26134C}"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73051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771481C-69EF-4ABF-8858-706A907E2696}"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284133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1C737AD-DAB0-46CD-9D5E-9419D8B3BAAA}"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324686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E895E8A-48FA-4E10-86C5-3E779FF10825}"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168223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94A24B9-C159-4BAF-8BEE-C8B8D1E1FA22}"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303544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1315235-4840-4853-8818-4F187F1A025C}" type="slidenum">
              <a:rPr lang="tr-TR">
                <a:solidFill>
                  <a:srgbClr val="000000"/>
                </a:solidFill>
              </a:rPr>
              <a:pPr>
                <a:defRPr/>
              </a:pPr>
              <a:t>‹#›</a:t>
            </a:fld>
            <a:endParaRPr lang="tr-TR">
              <a:solidFill>
                <a:srgbClr val="000000"/>
              </a:solidFill>
            </a:endParaRPr>
          </a:p>
        </p:txBody>
      </p:sp>
    </p:spTree>
    <p:extLst>
      <p:ext uri="{BB962C8B-B14F-4D97-AF65-F5344CB8AC3E}">
        <p14:creationId xmlns:p14="http://schemas.microsoft.com/office/powerpoint/2010/main" val="2145031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spcBef>
                <a:spcPct val="0"/>
              </a:spcBef>
              <a:defRPr sz="1400">
                <a:latin typeface="Arial" charset="0"/>
              </a:defRPr>
            </a:lvl1pPr>
          </a:lstStyle>
          <a:p>
            <a:pPr fontAlgn="base">
              <a:spcAft>
                <a:spcPct val="0"/>
              </a:spcAft>
              <a:defRPr/>
            </a:pPr>
            <a:endParaRPr lang="tr-TR">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spcBef>
                <a:spcPct val="0"/>
              </a:spcBef>
              <a:defRPr sz="1400">
                <a:latin typeface="Arial" charset="0"/>
              </a:defRPr>
            </a:lvl1pPr>
          </a:lstStyle>
          <a:p>
            <a:pPr fontAlgn="base">
              <a:spcAft>
                <a:spcPct val="0"/>
              </a:spcAft>
              <a:defRPr/>
            </a:pPr>
            <a:endParaRPr lang="tr-TR">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spcBef>
                <a:spcPct val="0"/>
              </a:spcBef>
              <a:defRPr sz="1400">
                <a:latin typeface="Arial" charset="0"/>
              </a:defRPr>
            </a:lvl1pPr>
          </a:lstStyle>
          <a:p>
            <a:pPr fontAlgn="base">
              <a:spcAft>
                <a:spcPct val="0"/>
              </a:spcAft>
              <a:defRPr/>
            </a:pPr>
            <a:fld id="{5F10E2D6-4390-4246-8924-2BE651B15433}" type="slidenum">
              <a:rPr lang="tr-TR">
                <a:solidFill>
                  <a:srgbClr val="000000"/>
                </a:solidFill>
              </a:rPr>
              <a:pPr fontAlgn="base">
                <a:spcAft>
                  <a:spcPct val="0"/>
                </a:spcAft>
                <a:defRPr/>
              </a:pPr>
              <a:t>‹#›</a:t>
            </a:fld>
            <a:endParaRPr lang="tr-TR">
              <a:solidFill>
                <a:srgbClr val="000000"/>
              </a:solidFill>
            </a:endParaRPr>
          </a:p>
        </p:txBody>
      </p:sp>
    </p:spTree>
    <p:extLst>
      <p:ext uri="{BB962C8B-B14F-4D97-AF65-F5344CB8AC3E}">
        <p14:creationId xmlns:p14="http://schemas.microsoft.com/office/powerpoint/2010/main" val="21424402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5.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79912" y="1196752"/>
            <a:ext cx="3874710" cy="4448175"/>
          </a:xfrm>
        </p:spPr>
        <p:txBody>
          <a:bodyPr>
            <a:normAutofit/>
          </a:bodyPr>
          <a:lstStyle/>
          <a:p>
            <a:endParaRPr lang="tr-TR" sz="4400" b="1" dirty="0" smtClean="0">
              <a:solidFill>
                <a:srgbClr val="C00000"/>
              </a:solidFill>
              <a:effectLst>
                <a:outerShdw blurRad="38100" dist="38100" dir="2700000" algn="tl">
                  <a:srgbClr val="000000">
                    <a:alpha val="43137"/>
                  </a:srgbClr>
                </a:outerShdw>
              </a:effectLst>
            </a:endParaRPr>
          </a:p>
          <a:p>
            <a:endParaRPr lang="tr-TR" dirty="0"/>
          </a:p>
        </p:txBody>
      </p:sp>
      <p:sp>
        <p:nvSpPr>
          <p:cNvPr id="14" name="Subtitle 2"/>
          <p:cNvSpPr txBox="1">
            <a:spLocks/>
          </p:cNvSpPr>
          <p:nvPr/>
        </p:nvSpPr>
        <p:spPr>
          <a:xfrm>
            <a:off x="0" y="1268760"/>
            <a:ext cx="9144000" cy="4248472"/>
          </a:xfrm>
          <a:prstGeom prst="rect">
            <a:avLst/>
          </a:prstGeom>
        </p:spPr>
        <p:txBody>
          <a:bodyPr vert="horz" lIns="91440" tIns="45720" rIns="91440" bIns="45720" rtlCol="0" anchor="t">
            <a:normAutofit/>
          </a:bodyPr>
          <a:lstStyle/>
          <a:p>
            <a:pPr marL="742950" indent="-742950" algn="r">
              <a:spcBef>
                <a:spcPct val="20000"/>
              </a:spcBef>
              <a:buClr>
                <a:prstClr val="black">
                  <a:lumMod val="50000"/>
                  <a:lumOff val="50000"/>
                </a:prstClr>
              </a:buClr>
              <a:defRPr/>
            </a:pPr>
            <a:endParaRPr lang="tr-TR" sz="4000" b="1" dirty="0" smtClean="0">
              <a:solidFill>
                <a:srgbClr val="E0773C">
                  <a:lumMod val="75000"/>
                </a:srgbClr>
              </a:solidFill>
              <a:effectLst>
                <a:outerShdw blurRad="38100" dist="38100" dir="2700000" algn="tl">
                  <a:srgbClr val="000000">
                    <a:alpha val="43137"/>
                  </a:srgbClr>
                </a:outerShdw>
              </a:effectLst>
              <a:latin typeface="Cambria" pitchFamily="18" charset="0"/>
            </a:endParaRPr>
          </a:p>
          <a:p>
            <a:pPr marL="742950" indent="-742950" algn="r">
              <a:spcBef>
                <a:spcPct val="20000"/>
              </a:spcBef>
              <a:buClr>
                <a:prstClr val="black">
                  <a:lumMod val="50000"/>
                  <a:lumOff val="50000"/>
                </a:prstClr>
              </a:buClr>
              <a:defRPr/>
            </a:pPr>
            <a:endParaRPr lang="tr-TR" sz="4000" b="1" dirty="0">
              <a:solidFill>
                <a:srgbClr val="E0773C">
                  <a:lumMod val="75000"/>
                </a:srgbClr>
              </a:solidFill>
              <a:effectLst>
                <a:outerShdw blurRad="38100" dist="38100" dir="2700000" algn="tl">
                  <a:srgbClr val="000000">
                    <a:alpha val="43137"/>
                  </a:srgbClr>
                </a:outerShdw>
              </a:effectLst>
              <a:latin typeface="Cambria" pitchFamily="18" charset="0"/>
            </a:endParaRPr>
          </a:p>
          <a:p>
            <a:pPr algn="ctr"/>
            <a:r>
              <a:rPr lang="tr-TR" sz="4000" b="1" dirty="0" smtClean="0">
                <a:solidFill>
                  <a:schemeClr val="accent5">
                    <a:lumMod val="50000"/>
                  </a:schemeClr>
                </a:solidFill>
                <a:effectLst>
                  <a:outerShdw blurRad="38100" dist="38100" dir="2700000" algn="tl">
                    <a:srgbClr val="000000">
                      <a:alpha val="43137"/>
                    </a:srgbClr>
                  </a:outerShdw>
                </a:effectLst>
                <a:latin typeface="Cambria" pitchFamily="18" charset="0"/>
              </a:rPr>
              <a:t>5395 sayılı Çocuk Koruma Kanunu</a:t>
            </a:r>
          </a:p>
          <a:p>
            <a:pPr algn="r">
              <a:spcBef>
                <a:spcPct val="20000"/>
              </a:spcBef>
              <a:buClr>
                <a:prstClr val="black">
                  <a:lumMod val="50000"/>
                  <a:lumOff val="50000"/>
                </a:prstClr>
              </a:buClr>
              <a:buFont typeface="Wingdings" pitchFamily="2" charset="2"/>
              <a:buNone/>
              <a:defRPr/>
            </a:pPr>
            <a:endParaRPr lang="tr-TR" sz="1400" dirty="0">
              <a:solidFill>
                <a:srgbClr val="5B6973"/>
              </a:solidFill>
              <a:latin typeface="Cambria" pitchFamily="18" charset="0"/>
            </a:endParaRPr>
          </a:p>
        </p:txBody>
      </p:sp>
    </p:spTree>
    <p:extLst>
      <p:ext uri="{BB962C8B-B14F-4D97-AF65-F5344CB8AC3E}">
        <p14:creationId xmlns:p14="http://schemas.microsoft.com/office/powerpoint/2010/main" val="154767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3"/>
          <p:cNvSpPr txBox="1"/>
          <p:nvPr/>
        </p:nvSpPr>
        <p:spPr>
          <a:xfrm>
            <a:off x="197074" y="2780928"/>
            <a:ext cx="2335832" cy="369332"/>
          </a:xfrm>
          <a:prstGeom prst="rect">
            <a:avLst/>
          </a:prstGeom>
          <a:solidFill>
            <a:schemeClr val="accent6">
              <a:lumMod val="75000"/>
            </a:schemeClr>
          </a:solidFill>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b="1" dirty="0" smtClean="0">
                <a:solidFill>
                  <a:schemeClr val="bg1"/>
                </a:solidFill>
              </a:rPr>
              <a:t>ASPB</a:t>
            </a:r>
          </a:p>
        </p:txBody>
      </p:sp>
      <p:sp>
        <p:nvSpPr>
          <p:cNvPr id="8" name="Metin kutusu 4"/>
          <p:cNvSpPr txBox="1"/>
          <p:nvPr/>
        </p:nvSpPr>
        <p:spPr>
          <a:xfrm>
            <a:off x="-12785" y="4146757"/>
            <a:ext cx="2335832"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b="1" dirty="0" smtClean="0">
                <a:solidFill>
                  <a:srgbClr val="C00000"/>
                </a:solidFill>
                <a:effectLst>
                  <a:outerShdw blurRad="38100" dist="38100" dir="2700000" algn="tl">
                    <a:srgbClr val="000000">
                      <a:alpha val="43137"/>
                    </a:srgbClr>
                  </a:outerShdw>
                </a:effectLst>
              </a:rPr>
              <a:t>Çocuğu kurumda bakım gözetim altına alır.</a:t>
            </a:r>
            <a:endParaRPr lang="tr-TR" b="1" dirty="0">
              <a:solidFill>
                <a:srgbClr val="C00000"/>
              </a:solidFill>
              <a:effectLst>
                <a:outerShdw blurRad="38100" dist="38100" dir="2700000" algn="tl">
                  <a:srgbClr val="000000">
                    <a:alpha val="43137"/>
                  </a:srgbClr>
                </a:outerShdw>
              </a:effectLst>
            </a:endParaRPr>
          </a:p>
        </p:txBody>
      </p:sp>
      <p:sp>
        <p:nvSpPr>
          <p:cNvPr id="9" name="Çentikli Sağ Ok 5"/>
          <p:cNvSpPr/>
          <p:nvPr/>
        </p:nvSpPr>
        <p:spPr>
          <a:xfrm>
            <a:off x="2862511" y="2826224"/>
            <a:ext cx="936104" cy="64807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Metin kutusu 6"/>
          <p:cNvSpPr txBox="1"/>
          <p:nvPr/>
        </p:nvSpPr>
        <p:spPr>
          <a:xfrm>
            <a:off x="2566020" y="4316034"/>
            <a:ext cx="1710725" cy="646331"/>
          </a:xfrm>
          <a:prstGeom prst="rect">
            <a:avLst/>
          </a:prstGeom>
          <a:noFill/>
        </p:spPr>
        <p:txBody>
          <a:bodyPr wrap="none" rtlCol="0">
            <a:spAutoFit/>
          </a:bodyPr>
          <a:lstStyle/>
          <a:p>
            <a:r>
              <a:rPr lang="tr-TR" b="1" dirty="0" smtClean="0">
                <a:solidFill>
                  <a:srgbClr val="C00000"/>
                </a:solidFill>
              </a:rPr>
              <a:t>En geç 5 GÜN</a:t>
            </a:r>
          </a:p>
          <a:p>
            <a:r>
              <a:rPr lang="tr-TR" b="1" dirty="0" smtClean="0">
                <a:solidFill>
                  <a:srgbClr val="C00000"/>
                </a:solidFill>
              </a:rPr>
              <a:t>içinde</a:t>
            </a:r>
            <a:endParaRPr lang="tr-TR" b="1" dirty="0">
              <a:solidFill>
                <a:srgbClr val="C00000"/>
              </a:solidFill>
            </a:endParaRPr>
          </a:p>
        </p:txBody>
      </p:sp>
      <p:pic>
        <p:nvPicPr>
          <p:cNvPr id="11" name="Picture 2" descr="C:\Users\user\AppData\Local\Microsoft\Windows\Temporary Internet Files\Content.IE5\RWD7UUDO\MC900285504[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2747" y="2080001"/>
            <a:ext cx="1287294" cy="1339550"/>
          </a:xfrm>
          <a:prstGeom prst="rect">
            <a:avLst/>
          </a:prstGeom>
          <a:noFill/>
          <a:extLst>
            <a:ext uri="{909E8E84-426E-40DD-AFC4-6F175D3DCCD1}">
              <a14:hiddenFill xmlns:a14="http://schemas.microsoft.com/office/drawing/2010/main">
                <a:solidFill>
                  <a:srgbClr val="FFFFFF"/>
                </a:solidFill>
              </a14:hiddenFill>
            </a:ext>
          </a:extLst>
        </p:spPr>
      </p:pic>
      <p:sp>
        <p:nvSpPr>
          <p:cNvPr id="12" name="Metin kutusu 8"/>
          <p:cNvSpPr txBox="1"/>
          <p:nvPr/>
        </p:nvSpPr>
        <p:spPr>
          <a:xfrm>
            <a:off x="4030310" y="3777425"/>
            <a:ext cx="1303429" cy="36933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u="sng" dirty="0" smtClean="0"/>
              <a:t>MAHKEME</a:t>
            </a:r>
          </a:p>
        </p:txBody>
      </p:sp>
      <p:sp>
        <p:nvSpPr>
          <p:cNvPr id="13" name="Çentikli Sağ Ok 9"/>
          <p:cNvSpPr/>
          <p:nvPr/>
        </p:nvSpPr>
        <p:spPr>
          <a:xfrm>
            <a:off x="5508104" y="2863183"/>
            <a:ext cx="936104" cy="64807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Metin kutusu 11"/>
          <p:cNvSpPr txBox="1"/>
          <p:nvPr/>
        </p:nvSpPr>
        <p:spPr>
          <a:xfrm>
            <a:off x="5647322" y="3645024"/>
            <a:ext cx="724878" cy="584775"/>
          </a:xfrm>
          <a:prstGeom prst="rect">
            <a:avLst/>
          </a:prstGeom>
          <a:noFill/>
        </p:spPr>
        <p:txBody>
          <a:bodyPr wrap="none" rtlCol="0">
            <a:spAutoFit/>
          </a:bodyPr>
          <a:lstStyle/>
          <a:p>
            <a:r>
              <a:rPr lang="tr-TR" sz="1600" b="1" dirty="0" smtClean="0">
                <a:solidFill>
                  <a:srgbClr val="C00000"/>
                </a:solidFill>
              </a:rPr>
              <a:t>3 GÜN</a:t>
            </a:r>
          </a:p>
          <a:p>
            <a:r>
              <a:rPr lang="tr-TR" sz="1600" b="1" dirty="0" smtClean="0">
                <a:solidFill>
                  <a:srgbClr val="C00000"/>
                </a:solidFill>
              </a:rPr>
              <a:t>içinde</a:t>
            </a:r>
            <a:endParaRPr lang="tr-TR" sz="1600" b="1" dirty="0">
              <a:solidFill>
                <a:srgbClr val="C00000"/>
              </a:solidFill>
            </a:endParaRPr>
          </a:p>
        </p:txBody>
      </p:sp>
      <p:pic>
        <p:nvPicPr>
          <p:cNvPr id="15" name="Picture 8" descr="C:\Users\user\AppData\Local\Microsoft\Windows\Temporary Internet Files\Content.IE5\NIK5K3EK\MC90023334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53662" y="1897409"/>
            <a:ext cx="1054107" cy="1068185"/>
          </a:xfrm>
          <a:prstGeom prst="rect">
            <a:avLst/>
          </a:prstGeom>
          <a:noFill/>
          <a:extLst>
            <a:ext uri="{909E8E84-426E-40DD-AFC4-6F175D3DCCD1}">
              <a14:hiddenFill xmlns:a14="http://schemas.microsoft.com/office/drawing/2010/main">
                <a:solidFill>
                  <a:srgbClr val="FFFFFF"/>
                </a:solidFill>
              </a14:hiddenFill>
            </a:ext>
          </a:extLst>
        </p:spPr>
      </p:pic>
      <p:sp>
        <p:nvSpPr>
          <p:cNvPr id="16" name="Metin kutusu 13"/>
          <p:cNvSpPr txBox="1"/>
          <p:nvPr/>
        </p:nvSpPr>
        <p:spPr>
          <a:xfrm>
            <a:off x="6551597" y="2863183"/>
            <a:ext cx="241289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b="1" dirty="0" smtClean="0">
                <a:solidFill>
                  <a:srgbClr val="C00000"/>
                </a:solidFill>
                <a:effectLst>
                  <a:outerShdw blurRad="38100" dist="38100" dir="2700000" algn="tl">
                    <a:srgbClr val="000000">
                      <a:alpha val="43137"/>
                    </a:srgbClr>
                  </a:outerShdw>
                </a:effectLst>
              </a:rPr>
              <a:t>En fazla 30 GÜN İçin verilir</a:t>
            </a:r>
            <a:endParaRPr lang="tr-TR" b="1" dirty="0">
              <a:solidFill>
                <a:srgbClr val="C00000"/>
              </a:solidFill>
              <a:effectLst>
                <a:outerShdw blurRad="38100" dist="38100" dir="2700000" algn="tl">
                  <a:srgbClr val="000000">
                    <a:alpha val="43137"/>
                  </a:srgbClr>
                </a:outerShdw>
              </a:effectLst>
            </a:endParaRPr>
          </a:p>
        </p:txBody>
      </p:sp>
      <p:sp>
        <p:nvSpPr>
          <p:cNvPr id="17" name="Metin kutusu 15"/>
          <p:cNvSpPr txBox="1"/>
          <p:nvPr/>
        </p:nvSpPr>
        <p:spPr>
          <a:xfrm>
            <a:off x="6521459" y="3661914"/>
            <a:ext cx="2412891"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b="1" dirty="0" smtClean="0">
                <a:solidFill>
                  <a:srgbClr val="C00000"/>
                </a:solidFill>
                <a:effectLst>
                  <a:outerShdw blurRad="38100" dist="38100" dir="2700000" algn="tl">
                    <a:srgbClr val="000000">
                      <a:alpha val="43137"/>
                    </a:srgbClr>
                  </a:outerShdw>
                </a:effectLst>
              </a:rPr>
              <a:t>Bu sürede ASPB çocuk hakkında Sosyal İnceleme yapar.</a:t>
            </a:r>
            <a:endParaRPr lang="tr-TR" b="1" dirty="0">
              <a:solidFill>
                <a:srgbClr val="C00000"/>
              </a:solidFill>
              <a:effectLst>
                <a:outerShdw blurRad="38100" dist="38100" dir="2700000" algn="tl">
                  <a:srgbClr val="000000">
                    <a:alpha val="43137"/>
                  </a:srgbClr>
                </a:outerShdw>
              </a:effectLst>
            </a:endParaRPr>
          </a:p>
        </p:txBody>
      </p:sp>
      <p:sp>
        <p:nvSpPr>
          <p:cNvPr id="18" name="Metin kutusu 17"/>
          <p:cNvSpPr txBox="1"/>
          <p:nvPr/>
        </p:nvSpPr>
        <p:spPr>
          <a:xfrm>
            <a:off x="6521457" y="5099073"/>
            <a:ext cx="2412891"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b="1" dirty="0" smtClean="0">
                <a:solidFill>
                  <a:srgbClr val="C00000"/>
                </a:solidFill>
                <a:effectLst>
                  <a:outerShdw blurRad="38100" dist="38100" dir="2700000" algn="tl">
                    <a:srgbClr val="000000">
                      <a:alpha val="43137"/>
                    </a:srgbClr>
                  </a:outerShdw>
                </a:effectLst>
              </a:rPr>
              <a:t>Sonuca göre kararın </a:t>
            </a:r>
            <a:r>
              <a:rPr lang="tr-TR" b="1" dirty="0" err="1" smtClean="0">
                <a:solidFill>
                  <a:srgbClr val="C00000"/>
                </a:solidFill>
                <a:effectLst>
                  <a:outerShdw blurRad="38100" dist="38100" dir="2700000" algn="tl">
                    <a:srgbClr val="000000">
                      <a:alpha val="43137"/>
                    </a:srgbClr>
                  </a:outerShdw>
                </a:effectLst>
              </a:rPr>
              <a:t>kaldırımasını</a:t>
            </a:r>
            <a:r>
              <a:rPr lang="tr-TR" b="1" dirty="0" smtClean="0">
                <a:solidFill>
                  <a:srgbClr val="C00000"/>
                </a:solidFill>
                <a:effectLst>
                  <a:outerShdw blurRad="38100" dist="38100" dir="2700000" algn="tl">
                    <a:srgbClr val="000000">
                      <a:alpha val="43137"/>
                    </a:srgbClr>
                  </a:outerShdw>
                </a:effectLst>
              </a:rPr>
              <a:t> ya da KDT kararı verilmesini talep eder.</a:t>
            </a:r>
            <a:endParaRPr lang="tr-TR" b="1" dirty="0">
              <a:solidFill>
                <a:srgbClr val="C00000"/>
              </a:solidFill>
              <a:effectLst>
                <a:outerShdw blurRad="38100" dist="38100" dir="2700000" algn="tl">
                  <a:srgbClr val="000000">
                    <a:alpha val="43137"/>
                  </a:srgbClr>
                </a:outerShdw>
              </a:effectLst>
            </a:endParaRPr>
          </a:p>
        </p:txBody>
      </p:sp>
      <p:sp>
        <p:nvSpPr>
          <p:cNvPr id="3" name="Metin kutusu 2"/>
          <p:cNvSpPr txBox="1"/>
          <p:nvPr/>
        </p:nvSpPr>
        <p:spPr>
          <a:xfrm>
            <a:off x="26367" y="1471832"/>
            <a:ext cx="7127850" cy="646331"/>
          </a:xfrm>
          <a:prstGeom prst="rect">
            <a:avLst/>
          </a:prstGeom>
          <a:noFill/>
        </p:spPr>
        <p:txBody>
          <a:bodyPr wrap="none" rtlCol="0">
            <a:spAutoFit/>
          </a:bodyPr>
          <a:lstStyle/>
          <a:p>
            <a:pPr lvl="0"/>
            <a:r>
              <a:rPr lang="tr-TR" i="1" dirty="0">
                <a:solidFill>
                  <a:prstClr val="black">
                    <a:lumMod val="85000"/>
                  </a:prstClr>
                </a:solidFill>
              </a:rPr>
              <a:t>«Derhâl korunma altına alınmasını gerektiren bir durumun varlığı hâlinde»</a:t>
            </a:r>
          </a:p>
          <a:p>
            <a:endParaRPr lang="tr-TR" dirty="0"/>
          </a:p>
        </p:txBody>
      </p:sp>
      <p:sp>
        <p:nvSpPr>
          <p:cNvPr id="5" name="Dikdörtgen 4"/>
          <p:cNvSpPr/>
          <p:nvPr/>
        </p:nvSpPr>
        <p:spPr>
          <a:xfrm>
            <a:off x="2525674" y="188640"/>
            <a:ext cx="5232368" cy="1077218"/>
          </a:xfrm>
          <a:prstGeom prst="rect">
            <a:avLst/>
          </a:prstGeom>
        </p:spPr>
        <p:txBody>
          <a:bodyPr wrap="square">
            <a:spAutoFit/>
          </a:bodyPr>
          <a:lstStyle/>
          <a:p>
            <a:pPr algn="ctr"/>
            <a:r>
              <a:rPr lang="tr-TR" sz="3200" dirty="0">
                <a:latin typeface="Arial Black" pitchFamily="34" charset="0"/>
              </a:rPr>
              <a:t>Acil Korunma Kararı (AKK)</a:t>
            </a:r>
            <a:endParaRPr lang="tr-TR" sz="32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circle(in)">
                                      <p:cBhvr>
                                        <p:cTn id="21" dur="2000"/>
                                        <p:tgtEl>
                                          <p:spTgt spid="11"/>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ircle(in)">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down)">
                                      <p:cBhvr>
                                        <p:cTn id="29" dur="500"/>
                                        <p:tgtEl>
                                          <p:spTgt spid="13"/>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p:cTn id="37" dur="500" fill="hold"/>
                                        <p:tgtEl>
                                          <p:spTgt spid="15"/>
                                        </p:tgtEl>
                                        <p:attrNameLst>
                                          <p:attrName>ppt_w</p:attrName>
                                        </p:attrNameLst>
                                      </p:cBhvr>
                                      <p:tavLst>
                                        <p:tav tm="0">
                                          <p:val>
                                            <p:fltVal val="0"/>
                                          </p:val>
                                        </p:tav>
                                        <p:tav tm="100000">
                                          <p:val>
                                            <p:strVal val="#ppt_w"/>
                                          </p:val>
                                        </p:tav>
                                      </p:tavLst>
                                    </p:anim>
                                    <p:anim calcmode="lin" valueType="num">
                                      <p:cBhvr>
                                        <p:cTn id="38" dur="500" fill="hold"/>
                                        <p:tgtEl>
                                          <p:spTgt spid="15"/>
                                        </p:tgtEl>
                                        <p:attrNameLst>
                                          <p:attrName>ppt_h</p:attrName>
                                        </p:attrNameLst>
                                      </p:cBhvr>
                                      <p:tavLst>
                                        <p:tav tm="0">
                                          <p:val>
                                            <p:fltVal val="0"/>
                                          </p:val>
                                        </p:tav>
                                        <p:tav tm="100000">
                                          <p:val>
                                            <p:strVal val="#ppt_h"/>
                                          </p:val>
                                        </p:tav>
                                      </p:tavLst>
                                    </p:anim>
                                    <p:animEffect transition="in" filter="fade">
                                      <p:cBhvr>
                                        <p:cTn id="39" dur="500"/>
                                        <p:tgtEl>
                                          <p:spTgt spid="15"/>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500" fill="hold"/>
                                        <p:tgtEl>
                                          <p:spTgt spid="16"/>
                                        </p:tgtEl>
                                        <p:attrNameLst>
                                          <p:attrName>ppt_w</p:attrName>
                                        </p:attrNameLst>
                                      </p:cBhvr>
                                      <p:tavLst>
                                        <p:tav tm="0">
                                          <p:val>
                                            <p:fltVal val="0"/>
                                          </p:val>
                                        </p:tav>
                                        <p:tav tm="100000">
                                          <p:val>
                                            <p:strVal val="#ppt_w"/>
                                          </p:val>
                                        </p:tav>
                                      </p:tavLst>
                                    </p:anim>
                                    <p:anim calcmode="lin" valueType="num">
                                      <p:cBhvr>
                                        <p:cTn id="43" dur="500" fill="hold"/>
                                        <p:tgtEl>
                                          <p:spTgt spid="16"/>
                                        </p:tgtEl>
                                        <p:attrNameLst>
                                          <p:attrName>ppt_h</p:attrName>
                                        </p:attrNameLst>
                                      </p:cBhvr>
                                      <p:tavLst>
                                        <p:tav tm="0">
                                          <p:val>
                                            <p:fltVal val="0"/>
                                          </p:val>
                                        </p:tav>
                                        <p:tav tm="100000">
                                          <p:val>
                                            <p:strVal val="#ppt_h"/>
                                          </p:val>
                                        </p:tav>
                                      </p:tavLst>
                                    </p:anim>
                                    <p:animEffect transition="in" filter="fade">
                                      <p:cBhvr>
                                        <p:cTn id="44" dur="500"/>
                                        <p:tgtEl>
                                          <p:spTgt spid="16"/>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p:cTn id="47" dur="500" fill="hold"/>
                                        <p:tgtEl>
                                          <p:spTgt spid="17"/>
                                        </p:tgtEl>
                                        <p:attrNameLst>
                                          <p:attrName>ppt_w</p:attrName>
                                        </p:attrNameLst>
                                      </p:cBhvr>
                                      <p:tavLst>
                                        <p:tav tm="0">
                                          <p:val>
                                            <p:fltVal val="0"/>
                                          </p:val>
                                        </p:tav>
                                        <p:tav tm="100000">
                                          <p:val>
                                            <p:strVal val="#ppt_w"/>
                                          </p:val>
                                        </p:tav>
                                      </p:tavLst>
                                    </p:anim>
                                    <p:anim calcmode="lin" valueType="num">
                                      <p:cBhvr>
                                        <p:cTn id="48" dur="500" fill="hold"/>
                                        <p:tgtEl>
                                          <p:spTgt spid="17"/>
                                        </p:tgtEl>
                                        <p:attrNameLst>
                                          <p:attrName>ppt_h</p:attrName>
                                        </p:attrNameLst>
                                      </p:cBhvr>
                                      <p:tavLst>
                                        <p:tav tm="0">
                                          <p:val>
                                            <p:fltVal val="0"/>
                                          </p:val>
                                        </p:tav>
                                        <p:tav tm="100000">
                                          <p:val>
                                            <p:strVal val="#ppt_h"/>
                                          </p:val>
                                        </p:tav>
                                      </p:tavLst>
                                    </p:anim>
                                    <p:animEffect transition="in" filter="fade">
                                      <p:cBhvr>
                                        <p:cTn id="49" dur="500"/>
                                        <p:tgtEl>
                                          <p:spTgt spid="17"/>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p:cTn id="52" dur="500" fill="hold"/>
                                        <p:tgtEl>
                                          <p:spTgt spid="18"/>
                                        </p:tgtEl>
                                        <p:attrNameLst>
                                          <p:attrName>ppt_w</p:attrName>
                                        </p:attrNameLst>
                                      </p:cBhvr>
                                      <p:tavLst>
                                        <p:tav tm="0">
                                          <p:val>
                                            <p:fltVal val="0"/>
                                          </p:val>
                                        </p:tav>
                                        <p:tav tm="100000">
                                          <p:val>
                                            <p:strVal val="#ppt_w"/>
                                          </p:val>
                                        </p:tav>
                                      </p:tavLst>
                                    </p:anim>
                                    <p:anim calcmode="lin" valueType="num">
                                      <p:cBhvr>
                                        <p:cTn id="53" dur="500" fill="hold"/>
                                        <p:tgtEl>
                                          <p:spTgt spid="18"/>
                                        </p:tgtEl>
                                        <p:attrNameLst>
                                          <p:attrName>ppt_h</p:attrName>
                                        </p:attrNameLst>
                                      </p:cBhvr>
                                      <p:tavLst>
                                        <p:tav tm="0">
                                          <p:val>
                                            <p:fltVal val="0"/>
                                          </p:val>
                                        </p:tav>
                                        <p:tav tm="100000">
                                          <p:val>
                                            <p:strVal val="#ppt_h"/>
                                          </p:val>
                                        </p:tav>
                                      </p:tavLst>
                                    </p:anim>
                                    <p:animEffect transition="in" filter="fade">
                                      <p:cBhvr>
                                        <p:cTn id="5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2" grpId="0" animBg="1"/>
      <p:bldP spid="13" grpId="0" animBg="1"/>
      <p:bldP spid="14" grpId="0"/>
      <p:bldP spid="16" grpId="0" animBg="1"/>
      <p:bldP spid="1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44824"/>
            <a:ext cx="8915400" cy="4208512"/>
          </a:xfrm>
        </p:spPr>
        <p:txBody>
          <a:bodyPr/>
          <a:lstStyle/>
          <a:p>
            <a:r>
              <a:rPr lang="tr-TR" dirty="0" err="1"/>
              <a:t>Ç</a:t>
            </a:r>
            <a:r>
              <a:rPr lang="en-US" dirty="0" err="1" smtClean="0"/>
              <a:t>ocukla</a:t>
            </a:r>
            <a:r>
              <a:rPr lang="en-US" dirty="0" smtClean="0"/>
              <a:t> </a:t>
            </a:r>
            <a:r>
              <a:rPr lang="en-US" dirty="0" err="1"/>
              <a:t>ilgili</a:t>
            </a:r>
            <a:r>
              <a:rPr lang="en-US" dirty="0"/>
              <a:t> KDT </a:t>
            </a:r>
            <a:r>
              <a:rPr lang="en-US" dirty="0" err="1"/>
              <a:t>kararı</a:t>
            </a:r>
            <a:r>
              <a:rPr lang="en-US" dirty="0"/>
              <a:t> </a:t>
            </a:r>
            <a:r>
              <a:rPr lang="en-US" dirty="0" err="1"/>
              <a:t>veren</a:t>
            </a:r>
            <a:r>
              <a:rPr lang="en-US" dirty="0"/>
              <a:t> </a:t>
            </a:r>
            <a:r>
              <a:rPr lang="en-US" dirty="0" err="1"/>
              <a:t>hâkim</a:t>
            </a:r>
            <a:r>
              <a:rPr lang="en-US" dirty="0"/>
              <a:t> </a:t>
            </a:r>
            <a:r>
              <a:rPr lang="en-US" dirty="0" err="1"/>
              <a:t>ya</a:t>
            </a:r>
            <a:r>
              <a:rPr lang="en-US" dirty="0"/>
              <a:t> da </a:t>
            </a:r>
            <a:r>
              <a:rPr lang="en-US" dirty="0" err="1"/>
              <a:t>mahkeme</a:t>
            </a:r>
            <a:r>
              <a:rPr lang="en-US" dirty="0"/>
              <a:t>, </a:t>
            </a:r>
            <a:r>
              <a:rPr lang="en-US" dirty="0" err="1"/>
              <a:t>bu</a:t>
            </a:r>
            <a:r>
              <a:rPr lang="en-US" dirty="0"/>
              <a:t> </a:t>
            </a:r>
            <a:r>
              <a:rPr lang="en-US" dirty="0" err="1"/>
              <a:t>kararla</a:t>
            </a:r>
            <a:r>
              <a:rPr lang="en-US" dirty="0"/>
              <a:t> </a:t>
            </a:r>
            <a:r>
              <a:rPr lang="en-US" dirty="0" err="1"/>
              <a:t>birlikte</a:t>
            </a:r>
            <a:r>
              <a:rPr lang="en-US" dirty="0"/>
              <a:t> </a:t>
            </a:r>
            <a:r>
              <a:rPr lang="en-US" dirty="0" err="1"/>
              <a:t>Türk</a:t>
            </a:r>
            <a:r>
              <a:rPr lang="en-US" dirty="0"/>
              <a:t> </a:t>
            </a:r>
            <a:r>
              <a:rPr lang="en-US" dirty="0" err="1"/>
              <a:t>Medeni</a:t>
            </a:r>
            <a:r>
              <a:rPr lang="en-US" dirty="0"/>
              <a:t> </a:t>
            </a:r>
            <a:r>
              <a:rPr lang="en-US" dirty="0" err="1"/>
              <a:t>Kanunu’na</a:t>
            </a:r>
            <a:r>
              <a:rPr lang="en-US" dirty="0"/>
              <a:t> </a:t>
            </a:r>
            <a:r>
              <a:rPr lang="en-US" dirty="0" err="1"/>
              <a:t>göre</a:t>
            </a:r>
            <a:r>
              <a:rPr lang="en-US" dirty="0"/>
              <a:t> </a:t>
            </a:r>
            <a:r>
              <a:rPr lang="en-US" dirty="0" err="1"/>
              <a:t>velayet</a:t>
            </a:r>
            <a:r>
              <a:rPr lang="en-US" dirty="0"/>
              <a:t>, </a:t>
            </a:r>
            <a:r>
              <a:rPr lang="en-US" dirty="0" err="1"/>
              <a:t>vesayet</a:t>
            </a:r>
            <a:r>
              <a:rPr lang="en-US" dirty="0"/>
              <a:t>, </a:t>
            </a:r>
            <a:r>
              <a:rPr lang="en-US" dirty="0" err="1"/>
              <a:t>kayyım</a:t>
            </a:r>
            <a:r>
              <a:rPr lang="en-US" dirty="0"/>
              <a:t> </a:t>
            </a:r>
            <a:r>
              <a:rPr lang="en-US" dirty="0" err="1"/>
              <a:t>atanması</a:t>
            </a:r>
            <a:r>
              <a:rPr lang="en-US" dirty="0"/>
              <a:t>, </a:t>
            </a:r>
            <a:r>
              <a:rPr lang="en-US" dirty="0" err="1"/>
              <a:t>nafaka</a:t>
            </a:r>
            <a:r>
              <a:rPr lang="en-US" dirty="0"/>
              <a:t> </a:t>
            </a:r>
            <a:r>
              <a:rPr lang="en-US" dirty="0" err="1"/>
              <a:t>ve</a:t>
            </a:r>
            <a:r>
              <a:rPr lang="en-US" dirty="0"/>
              <a:t> </a:t>
            </a:r>
            <a:r>
              <a:rPr lang="en-US" dirty="0" err="1"/>
              <a:t>kişisel</a:t>
            </a:r>
            <a:r>
              <a:rPr lang="en-US" dirty="0"/>
              <a:t> </a:t>
            </a:r>
            <a:r>
              <a:rPr lang="en-US" dirty="0" err="1"/>
              <a:t>ilişki</a:t>
            </a:r>
            <a:r>
              <a:rPr lang="en-US" dirty="0"/>
              <a:t> </a:t>
            </a:r>
            <a:r>
              <a:rPr lang="en-US" dirty="0" err="1"/>
              <a:t>kurulması</a:t>
            </a:r>
            <a:r>
              <a:rPr lang="en-US" dirty="0"/>
              <a:t> </a:t>
            </a:r>
            <a:r>
              <a:rPr lang="en-US" dirty="0" err="1"/>
              <a:t>konularında</a:t>
            </a:r>
            <a:r>
              <a:rPr lang="en-US" dirty="0"/>
              <a:t> da </a:t>
            </a:r>
            <a:r>
              <a:rPr lang="en-US" dirty="0" err="1"/>
              <a:t>karar</a:t>
            </a:r>
            <a:r>
              <a:rPr lang="en-US" dirty="0"/>
              <a:t> </a:t>
            </a:r>
            <a:r>
              <a:rPr lang="en-US" dirty="0" err="1"/>
              <a:t>verebilir</a:t>
            </a:r>
            <a:r>
              <a:rPr lang="en-US" dirty="0"/>
              <a:t>. </a:t>
            </a:r>
            <a:endParaRPr lang="tr-TR" dirty="0"/>
          </a:p>
          <a:p>
            <a:pPr marL="0" indent="0">
              <a:buNone/>
            </a:pPr>
            <a:r>
              <a:rPr lang="tr-TR" dirty="0"/>
              <a:t> </a:t>
            </a:r>
            <a:r>
              <a:rPr lang="tr-TR" dirty="0" smtClean="0"/>
              <a:t>  (ÇKK md. 7/7)</a:t>
            </a:r>
            <a:endParaRPr lang="en-US" dirty="0"/>
          </a:p>
          <a:p>
            <a:endParaRPr lang="tr-TR" dirty="0" smtClean="0"/>
          </a:p>
        </p:txBody>
      </p:sp>
      <p:pic>
        <p:nvPicPr>
          <p:cNvPr id="2050" name="Picture 2" descr="C:\Users\gkocyildirim\AppData\Local\Microsoft\Windows\Temporary Internet Files\Content.IE5\WM66WMWE\MC90043388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037214"/>
            <a:ext cx="2782686" cy="2782686"/>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3059832" y="620688"/>
            <a:ext cx="3425233" cy="830997"/>
          </a:xfrm>
          <a:prstGeom prst="rect">
            <a:avLst/>
          </a:prstGeom>
        </p:spPr>
        <p:txBody>
          <a:bodyPr wrap="none">
            <a:spAutoFit/>
          </a:bodyPr>
          <a:lstStyle/>
          <a:p>
            <a:pPr algn="ctr"/>
            <a:r>
              <a:rPr lang="tr-TR" sz="4800" dirty="0">
                <a:latin typeface="Arial Black" pitchFamily="34" charset="0"/>
              </a:rPr>
              <a:t>DİKKAT!!!</a:t>
            </a:r>
            <a:endParaRPr lang="tr-TR" sz="4800" dirty="0"/>
          </a:p>
        </p:txBody>
      </p:sp>
    </p:spTree>
    <p:extLst>
      <p:ext uri="{BB962C8B-B14F-4D97-AF65-F5344CB8AC3E}">
        <p14:creationId xmlns:p14="http://schemas.microsoft.com/office/powerpoint/2010/main" val="1988352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44824"/>
            <a:ext cx="8964488" cy="5013176"/>
          </a:xfrm>
        </p:spPr>
        <p:txBody>
          <a:bodyPr>
            <a:normAutofit fontScale="92500"/>
          </a:bodyPr>
          <a:lstStyle/>
          <a:p>
            <a:r>
              <a:rPr lang="en-US" dirty="0" err="1"/>
              <a:t>Sosyal</a:t>
            </a:r>
            <a:r>
              <a:rPr lang="en-US" dirty="0"/>
              <a:t> </a:t>
            </a:r>
            <a:r>
              <a:rPr lang="en-US" dirty="0" err="1"/>
              <a:t>inceleme</a:t>
            </a:r>
            <a:r>
              <a:rPr lang="en-US" dirty="0"/>
              <a:t>, </a:t>
            </a:r>
            <a:r>
              <a:rPr lang="en-US" dirty="0" err="1"/>
              <a:t>çocuk</a:t>
            </a:r>
            <a:r>
              <a:rPr lang="en-US" dirty="0"/>
              <a:t> </a:t>
            </a:r>
            <a:r>
              <a:rPr lang="en-US" dirty="0" err="1"/>
              <a:t>adalet</a:t>
            </a:r>
            <a:r>
              <a:rPr lang="en-US" dirty="0"/>
              <a:t> </a:t>
            </a:r>
            <a:r>
              <a:rPr lang="en-US" dirty="0" err="1"/>
              <a:t>siteminde</a:t>
            </a:r>
            <a:r>
              <a:rPr lang="en-US" dirty="0"/>
              <a:t> </a:t>
            </a:r>
            <a:r>
              <a:rPr lang="en-US" dirty="0" err="1"/>
              <a:t>çocuğun</a:t>
            </a:r>
            <a:r>
              <a:rPr lang="en-US" dirty="0"/>
              <a:t> </a:t>
            </a:r>
            <a:r>
              <a:rPr lang="en-US" dirty="0" err="1"/>
              <a:t>doğru</a:t>
            </a:r>
            <a:r>
              <a:rPr lang="en-US" dirty="0"/>
              <a:t> </a:t>
            </a:r>
            <a:r>
              <a:rPr lang="en-US" dirty="0" err="1"/>
              <a:t>şekilde</a:t>
            </a:r>
            <a:r>
              <a:rPr lang="en-US" dirty="0"/>
              <a:t> </a:t>
            </a:r>
            <a:r>
              <a:rPr lang="en-US" dirty="0" err="1"/>
              <a:t>anlaşılabilmesi</a:t>
            </a:r>
            <a:r>
              <a:rPr lang="en-US" dirty="0"/>
              <a:t> </a:t>
            </a:r>
            <a:r>
              <a:rPr lang="en-US" dirty="0" err="1"/>
              <a:t>açısından</a:t>
            </a:r>
            <a:r>
              <a:rPr lang="en-US" dirty="0"/>
              <a:t> en </a:t>
            </a:r>
            <a:r>
              <a:rPr lang="en-US" dirty="0" err="1"/>
              <a:t>önemli</a:t>
            </a:r>
            <a:r>
              <a:rPr lang="en-US" dirty="0"/>
              <a:t> </a:t>
            </a:r>
            <a:r>
              <a:rPr lang="en-US" dirty="0" err="1"/>
              <a:t>enstrümandır</a:t>
            </a:r>
            <a:r>
              <a:rPr lang="en-US" dirty="0"/>
              <a:t>. </a:t>
            </a:r>
            <a:endParaRPr lang="tr-TR" dirty="0"/>
          </a:p>
          <a:p>
            <a:r>
              <a:rPr lang="en-US" dirty="0" err="1" smtClean="0"/>
              <a:t>Çocuğun</a:t>
            </a:r>
            <a:r>
              <a:rPr lang="en-US" dirty="0"/>
              <a:t>, </a:t>
            </a:r>
            <a:r>
              <a:rPr lang="en-US" dirty="0" err="1"/>
              <a:t>çevresi</a:t>
            </a:r>
            <a:r>
              <a:rPr lang="en-US" dirty="0"/>
              <a:t> </a:t>
            </a:r>
            <a:r>
              <a:rPr lang="en-US" dirty="0" err="1"/>
              <a:t>içerisinde</a:t>
            </a:r>
            <a:r>
              <a:rPr lang="en-US" dirty="0"/>
              <a:t> </a:t>
            </a:r>
            <a:r>
              <a:rPr lang="en-US" dirty="0" err="1"/>
              <a:t>bir</a:t>
            </a:r>
            <a:r>
              <a:rPr lang="en-US" dirty="0"/>
              <a:t> </a:t>
            </a:r>
            <a:r>
              <a:rPr lang="en-US" dirty="0" err="1"/>
              <a:t>birey</a:t>
            </a:r>
            <a:r>
              <a:rPr lang="en-US" dirty="0"/>
              <a:t> </a:t>
            </a:r>
            <a:r>
              <a:rPr lang="en-US" dirty="0" err="1"/>
              <a:t>olarak</a:t>
            </a:r>
            <a:r>
              <a:rPr lang="en-US" dirty="0"/>
              <a:t> </a:t>
            </a:r>
            <a:r>
              <a:rPr lang="en-US" dirty="0" err="1"/>
              <a:t>doğru</a:t>
            </a:r>
            <a:r>
              <a:rPr lang="en-US" dirty="0"/>
              <a:t> </a:t>
            </a:r>
            <a:r>
              <a:rPr lang="en-US" dirty="0" err="1"/>
              <a:t>biçimde</a:t>
            </a:r>
            <a:r>
              <a:rPr lang="en-US" dirty="0"/>
              <a:t> </a:t>
            </a:r>
            <a:r>
              <a:rPr lang="en-US" dirty="0" err="1"/>
              <a:t>anlaşılabilmesi</a:t>
            </a:r>
            <a:r>
              <a:rPr lang="en-US" dirty="0"/>
              <a:t>, </a:t>
            </a:r>
            <a:r>
              <a:rPr lang="en-US" dirty="0" err="1"/>
              <a:t>hak</a:t>
            </a:r>
            <a:r>
              <a:rPr lang="en-US" dirty="0"/>
              <a:t> </a:t>
            </a:r>
            <a:r>
              <a:rPr lang="en-US" dirty="0" err="1"/>
              <a:t>ve</a:t>
            </a:r>
            <a:r>
              <a:rPr lang="en-US" dirty="0"/>
              <a:t> </a:t>
            </a:r>
            <a:r>
              <a:rPr lang="en-US" dirty="0" err="1"/>
              <a:t>ihtiyaçlarının</a:t>
            </a:r>
            <a:r>
              <a:rPr lang="en-US" dirty="0"/>
              <a:t> </a:t>
            </a:r>
            <a:r>
              <a:rPr lang="en-US" dirty="0" err="1"/>
              <a:t>belirlenmesi</a:t>
            </a:r>
            <a:r>
              <a:rPr lang="en-US" dirty="0"/>
              <a:t> </a:t>
            </a:r>
            <a:r>
              <a:rPr lang="en-US" dirty="0" err="1"/>
              <a:t>kendisi</a:t>
            </a:r>
            <a:r>
              <a:rPr lang="en-US" dirty="0"/>
              <a:t> </a:t>
            </a:r>
            <a:r>
              <a:rPr lang="en-US" dirty="0" err="1"/>
              <a:t>hakkında</a:t>
            </a:r>
            <a:r>
              <a:rPr lang="en-US" dirty="0"/>
              <a:t> </a:t>
            </a:r>
            <a:r>
              <a:rPr lang="en-US" dirty="0" err="1"/>
              <a:t>doğru</a:t>
            </a:r>
            <a:r>
              <a:rPr lang="en-US" dirty="0"/>
              <a:t> </a:t>
            </a:r>
            <a:r>
              <a:rPr lang="en-US" dirty="0" err="1"/>
              <a:t>bir</a:t>
            </a:r>
            <a:r>
              <a:rPr lang="en-US" dirty="0"/>
              <a:t> </a:t>
            </a:r>
            <a:r>
              <a:rPr lang="en-US" dirty="0" err="1"/>
              <a:t>karara</a:t>
            </a:r>
            <a:r>
              <a:rPr lang="en-US" dirty="0"/>
              <a:t> </a:t>
            </a:r>
            <a:r>
              <a:rPr lang="en-US" dirty="0" err="1"/>
              <a:t>ulaşılması</a:t>
            </a:r>
            <a:r>
              <a:rPr lang="en-US" dirty="0"/>
              <a:t> </a:t>
            </a:r>
            <a:r>
              <a:rPr lang="en-US" dirty="0" err="1"/>
              <a:t>açsından</a:t>
            </a:r>
            <a:r>
              <a:rPr lang="en-US" dirty="0"/>
              <a:t> </a:t>
            </a:r>
            <a:r>
              <a:rPr lang="en-US" dirty="0" err="1" smtClean="0"/>
              <a:t>büyük</a:t>
            </a:r>
            <a:r>
              <a:rPr lang="en-US" dirty="0" smtClean="0"/>
              <a:t> </a:t>
            </a:r>
            <a:r>
              <a:rPr lang="en-US" dirty="0" err="1"/>
              <a:t>önem</a:t>
            </a:r>
            <a:r>
              <a:rPr lang="en-US" dirty="0"/>
              <a:t> </a:t>
            </a:r>
            <a:r>
              <a:rPr lang="en-US" dirty="0" err="1"/>
              <a:t>taşımaktadır</a:t>
            </a:r>
            <a:r>
              <a:rPr lang="en-US" dirty="0"/>
              <a:t>. </a:t>
            </a:r>
            <a:endParaRPr lang="tr-TR" dirty="0" smtClean="0"/>
          </a:p>
          <a:p>
            <a:r>
              <a:rPr lang="tr-TR" dirty="0" smtClean="0"/>
              <a:t>M</a:t>
            </a:r>
            <a:r>
              <a:rPr lang="en-US" dirty="0" err="1" smtClean="0"/>
              <a:t>ahkeme</a:t>
            </a:r>
            <a:r>
              <a:rPr lang="en-US" dirty="0" smtClean="0"/>
              <a:t> </a:t>
            </a:r>
            <a:r>
              <a:rPr lang="en-US" dirty="0" err="1"/>
              <a:t>veya</a:t>
            </a:r>
            <a:r>
              <a:rPr lang="en-US" dirty="0"/>
              <a:t> </a:t>
            </a:r>
            <a:r>
              <a:rPr lang="en-US" dirty="0" err="1"/>
              <a:t>çocuk</a:t>
            </a:r>
            <a:r>
              <a:rPr lang="en-US" dirty="0"/>
              <a:t> </a:t>
            </a:r>
            <a:r>
              <a:rPr lang="en-US" dirty="0" err="1"/>
              <a:t>hâkiminin</a:t>
            </a:r>
            <a:r>
              <a:rPr lang="en-US" dirty="0"/>
              <a:t> </a:t>
            </a:r>
            <a:r>
              <a:rPr lang="en-US" dirty="0" err="1"/>
              <a:t>sosyal</a:t>
            </a:r>
            <a:r>
              <a:rPr lang="en-US" dirty="0"/>
              <a:t> </a:t>
            </a:r>
            <a:r>
              <a:rPr lang="en-US" dirty="0" err="1"/>
              <a:t>inceleme</a:t>
            </a:r>
            <a:r>
              <a:rPr lang="en-US" dirty="0"/>
              <a:t> </a:t>
            </a:r>
            <a:r>
              <a:rPr lang="en-US" dirty="0" err="1"/>
              <a:t>yaptırmaması</a:t>
            </a:r>
            <a:r>
              <a:rPr lang="en-US" dirty="0"/>
              <a:t> </a:t>
            </a:r>
            <a:r>
              <a:rPr lang="en-US" dirty="0" err="1"/>
              <a:t>halinde</a:t>
            </a:r>
            <a:r>
              <a:rPr lang="en-US" dirty="0"/>
              <a:t> </a:t>
            </a:r>
            <a:r>
              <a:rPr lang="en-US" dirty="0" err="1"/>
              <a:t>bunu</a:t>
            </a:r>
            <a:r>
              <a:rPr lang="en-US" dirty="0"/>
              <a:t> </a:t>
            </a:r>
            <a:r>
              <a:rPr lang="en-US" dirty="0" err="1" smtClean="0"/>
              <a:t>gerekçelendirmesi</a:t>
            </a:r>
            <a:r>
              <a:rPr lang="en-US" dirty="0" smtClean="0"/>
              <a:t> </a:t>
            </a:r>
            <a:r>
              <a:rPr lang="en-US" dirty="0" err="1" smtClean="0"/>
              <a:t>zorunlu</a:t>
            </a:r>
            <a:r>
              <a:rPr lang="tr-TR" dirty="0" smtClean="0"/>
              <a:t>dur </a:t>
            </a:r>
            <a:r>
              <a:rPr lang="en-US" dirty="0" smtClean="0"/>
              <a:t>(</a:t>
            </a:r>
            <a:r>
              <a:rPr lang="en-US" dirty="0" err="1" smtClean="0"/>
              <a:t>md</a:t>
            </a:r>
            <a:r>
              <a:rPr lang="en-US" dirty="0" err="1"/>
              <a:t>.</a:t>
            </a:r>
            <a:r>
              <a:rPr lang="en-US" dirty="0"/>
              <a:t> 35/3</a:t>
            </a:r>
            <a:r>
              <a:rPr lang="en-US" dirty="0" smtClean="0"/>
              <a:t>).</a:t>
            </a:r>
            <a:endParaRPr lang="en-US" dirty="0"/>
          </a:p>
        </p:txBody>
      </p:sp>
      <p:sp>
        <p:nvSpPr>
          <p:cNvPr id="5" name="Dikdörtgen 4"/>
          <p:cNvSpPr/>
          <p:nvPr/>
        </p:nvSpPr>
        <p:spPr>
          <a:xfrm>
            <a:off x="1763688" y="548679"/>
            <a:ext cx="6408712" cy="954107"/>
          </a:xfrm>
          <a:prstGeom prst="rect">
            <a:avLst/>
          </a:prstGeom>
        </p:spPr>
        <p:txBody>
          <a:bodyPr wrap="square">
            <a:spAutoFit/>
          </a:bodyPr>
          <a:lstStyle/>
          <a:p>
            <a:pPr algn="ctr"/>
            <a:r>
              <a:rPr lang="tr-TR" sz="2800" dirty="0">
                <a:latin typeface="Arial Black" pitchFamily="34" charset="0"/>
              </a:rPr>
              <a:t>SOSYAL İNCELEME ve ÖNEMİ</a:t>
            </a:r>
            <a:br>
              <a:rPr lang="tr-TR" sz="2800" dirty="0">
                <a:latin typeface="Arial Black" pitchFamily="34" charset="0"/>
              </a:rPr>
            </a:br>
            <a:r>
              <a:rPr lang="tr-TR" sz="2800" dirty="0">
                <a:latin typeface="Arial Black" pitchFamily="34" charset="0"/>
              </a:rPr>
              <a:t>(ÇKK 35)</a:t>
            </a:r>
            <a:endParaRPr lang="tr-TR" sz="28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88840"/>
            <a:ext cx="9144000" cy="4869160"/>
          </a:xfrm>
        </p:spPr>
        <p:txBody>
          <a:bodyPr/>
          <a:lstStyle/>
          <a:p>
            <a:pPr marL="0" indent="0">
              <a:buNone/>
            </a:pPr>
            <a:endParaRPr lang="tr-TR" dirty="0" smtClean="0"/>
          </a:p>
          <a:p>
            <a:pPr marL="0" indent="0">
              <a:buNone/>
            </a:pPr>
            <a:r>
              <a:rPr lang="en-US" dirty="0" err="1" smtClean="0"/>
              <a:t>Gerek</a:t>
            </a:r>
            <a:r>
              <a:rPr lang="en-US" dirty="0" smtClean="0"/>
              <a:t> </a:t>
            </a:r>
            <a:r>
              <a:rPr lang="en-US" dirty="0"/>
              <a:t>ÇKK, </a:t>
            </a:r>
            <a:r>
              <a:rPr lang="en-US" dirty="0" err="1"/>
              <a:t>gerekse</a:t>
            </a:r>
            <a:r>
              <a:rPr lang="en-US" dirty="0"/>
              <a:t> </a:t>
            </a:r>
            <a:r>
              <a:rPr lang="en-US" dirty="0" smtClean="0"/>
              <a:t>KDT</a:t>
            </a:r>
            <a:r>
              <a:rPr lang="tr-TR" dirty="0" smtClean="0"/>
              <a:t>K</a:t>
            </a:r>
            <a:r>
              <a:rPr lang="en-US" dirty="0" smtClean="0"/>
              <a:t> </a:t>
            </a:r>
            <a:r>
              <a:rPr lang="en-US" dirty="0" err="1"/>
              <a:t>yönetmeliğine</a:t>
            </a:r>
            <a:r>
              <a:rPr lang="en-US" dirty="0"/>
              <a:t> </a:t>
            </a:r>
            <a:r>
              <a:rPr lang="en-US" dirty="0" err="1"/>
              <a:t>göre</a:t>
            </a:r>
            <a:r>
              <a:rPr lang="en-US" dirty="0"/>
              <a:t>, </a:t>
            </a:r>
            <a:r>
              <a:rPr lang="en-US" dirty="0" err="1"/>
              <a:t>tedbir</a:t>
            </a:r>
            <a:r>
              <a:rPr lang="en-US" dirty="0"/>
              <a:t> </a:t>
            </a:r>
            <a:r>
              <a:rPr lang="en-US" dirty="0" err="1"/>
              <a:t>kararının</a:t>
            </a:r>
            <a:r>
              <a:rPr lang="en-US" dirty="0"/>
              <a:t> </a:t>
            </a:r>
            <a:r>
              <a:rPr lang="en-US" dirty="0" err="1"/>
              <a:t>verilmesinden</a:t>
            </a:r>
            <a:r>
              <a:rPr lang="en-US" dirty="0"/>
              <a:t> </a:t>
            </a:r>
            <a:r>
              <a:rPr lang="en-US" dirty="0" err="1"/>
              <a:t>önce</a:t>
            </a:r>
            <a:r>
              <a:rPr lang="en-US" dirty="0"/>
              <a:t> </a:t>
            </a:r>
            <a:r>
              <a:rPr lang="en-US" b="1" dirty="0" err="1">
                <a:solidFill>
                  <a:srgbClr val="C00000"/>
                </a:solidFill>
              </a:rPr>
              <a:t>yeterli</a:t>
            </a:r>
            <a:r>
              <a:rPr lang="en-US" b="1" dirty="0">
                <a:solidFill>
                  <a:srgbClr val="C00000"/>
                </a:solidFill>
              </a:rPr>
              <a:t> </a:t>
            </a:r>
            <a:r>
              <a:rPr lang="en-US" b="1" dirty="0" err="1">
                <a:solidFill>
                  <a:srgbClr val="C00000"/>
                </a:solidFill>
              </a:rPr>
              <a:t>idrak</a:t>
            </a:r>
            <a:r>
              <a:rPr lang="en-US" b="1" dirty="0">
                <a:solidFill>
                  <a:srgbClr val="C00000"/>
                </a:solidFill>
              </a:rPr>
              <a:t> </a:t>
            </a:r>
            <a:r>
              <a:rPr lang="en-US" b="1" dirty="0" err="1">
                <a:solidFill>
                  <a:srgbClr val="C00000"/>
                </a:solidFill>
              </a:rPr>
              <a:t>gücüne</a:t>
            </a:r>
            <a:r>
              <a:rPr lang="en-US" b="1" dirty="0">
                <a:solidFill>
                  <a:srgbClr val="C00000"/>
                </a:solidFill>
              </a:rPr>
              <a:t> </a:t>
            </a:r>
            <a:r>
              <a:rPr lang="en-US" b="1" dirty="0" err="1">
                <a:solidFill>
                  <a:srgbClr val="C00000"/>
                </a:solidFill>
              </a:rPr>
              <a:t>sahip</a:t>
            </a:r>
            <a:r>
              <a:rPr lang="en-US" b="1" dirty="0">
                <a:solidFill>
                  <a:srgbClr val="C00000"/>
                </a:solidFill>
              </a:rPr>
              <a:t> </a:t>
            </a:r>
            <a:r>
              <a:rPr lang="en-US" b="1" dirty="0" err="1">
                <a:solidFill>
                  <a:srgbClr val="C00000"/>
                </a:solidFill>
              </a:rPr>
              <a:t>olan</a:t>
            </a:r>
            <a:r>
              <a:rPr lang="en-US" b="1" dirty="0">
                <a:solidFill>
                  <a:srgbClr val="C00000"/>
                </a:solidFill>
              </a:rPr>
              <a:t> </a:t>
            </a:r>
            <a:r>
              <a:rPr lang="en-US" b="1" dirty="0" err="1">
                <a:solidFill>
                  <a:srgbClr val="C00000"/>
                </a:solidFill>
              </a:rPr>
              <a:t>çocuğun</a:t>
            </a:r>
            <a:r>
              <a:rPr lang="en-US" b="1" dirty="0">
                <a:solidFill>
                  <a:srgbClr val="C00000"/>
                </a:solidFill>
              </a:rPr>
              <a:t> </a:t>
            </a:r>
            <a:r>
              <a:rPr lang="en-US" b="1" dirty="0" err="1">
                <a:solidFill>
                  <a:srgbClr val="C00000"/>
                </a:solidFill>
              </a:rPr>
              <a:t>yazılı</a:t>
            </a:r>
            <a:r>
              <a:rPr lang="en-US" b="1" dirty="0">
                <a:solidFill>
                  <a:srgbClr val="C00000"/>
                </a:solidFill>
              </a:rPr>
              <a:t> </a:t>
            </a:r>
            <a:r>
              <a:rPr lang="en-US" b="1" dirty="0" err="1">
                <a:solidFill>
                  <a:srgbClr val="C00000"/>
                </a:solidFill>
              </a:rPr>
              <a:t>veya</a:t>
            </a:r>
            <a:r>
              <a:rPr lang="en-US" b="1" dirty="0">
                <a:solidFill>
                  <a:srgbClr val="C00000"/>
                </a:solidFill>
              </a:rPr>
              <a:t> </a:t>
            </a:r>
            <a:r>
              <a:rPr lang="en-US" b="1" dirty="0" err="1">
                <a:solidFill>
                  <a:srgbClr val="C00000"/>
                </a:solidFill>
              </a:rPr>
              <a:t>sözlü</a:t>
            </a:r>
            <a:r>
              <a:rPr lang="en-US" b="1" dirty="0">
                <a:solidFill>
                  <a:srgbClr val="C00000"/>
                </a:solidFill>
              </a:rPr>
              <a:t> </a:t>
            </a:r>
            <a:r>
              <a:rPr lang="en-US" b="1" dirty="0" err="1">
                <a:solidFill>
                  <a:srgbClr val="C00000"/>
                </a:solidFill>
              </a:rPr>
              <a:t>görüşü</a:t>
            </a:r>
            <a:r>
              <a:rPr lang="en-US" b="1" dirty="0">
                <a:solidFill>
                  <a:srgbClr val="C00000"/>
                </a:solidFill>
              </a:rPr>
              <a:t> </a:t>
            </a:r>
            <a:r>
              <a:rPr lang="en-US" b="1" u="sng" dirty="0" err="1">
                <a:solidFill>
                  <a:srgbClr val="C00000"/>
                </a:solidFill>
              </a:rPr>
              <a:t>alınır</a:t>
            </a:r>
            <a:r>
              <a:rPr lang="en-US" b="1" dirty="0">
                <a:solidFill>
                  <a:srgbClr val="C00000"/>
                </a:solidFill>
              </a:rPr>
              <a:t> </a:t>
            </a:r>
            <a:r>
              <a:rPr lang="en-US" dirty="0" err="1"/>
              <a:t>ve</a:t>
            </a:r>
            <a:r>
              <a:rPr lang="en-US" dirty="0"/>
              <a:t> </a:t>
            </a:r>
            <a:r>
              <a:rPr lang="en-US" dirty="0" err="1"/>
              <a:t>çocuğun</a:t>
            </a:r>
            <a:r>
              <a:rPr lang="en-US" dirty="0"/>
              <a:t> </a:t>
            </a:r>
            <a:r>
              <a:rPr lang="en-US" dirty="0" err="1"/>
              <a:t>anası</a:t>
            </a:r>
            <a:r>
              <a:rPr lang="en-US" dirty="0"/>
              <a:t>, </a:t>
            </a:r>
            <a:r>
              <a:rPr lang="en-US" dirty="0" err="1"/>
              <a:t>babası</a:t>
            </a:r>
            <a:r>
              <a:rPr lang="en-US" dirty="0"/>
              <a:t>, </a:t>
            </a:r>
            <a:r>
              <a:rPr lang="en-US" dirty="0" err="1"/>
              <a:t>vasisi</a:t>
            </a:r>
            <a:r>
              <a:rPr lang="en-US" dirty="0"/>
              <a:t>, </a:t>
            </a:r>
            <a:r>
              <a:rPr lang="en-US" dirty="0" err="1"/>
              <a:t>bakım</a:t>
            </a:r>
            <a:r>
              <a:rPr lang="en-US" dirty="0"/>
              <a:t> </a:t>
            </a:r>
            <a:r>
              <a:rPr lang="en-US" dirty="0" err="1"/>
              <a:t>ve</a:t>
            </a:r>
            <a:r>
              <a:rPr lang="en-US" dirty="0"/>
              <a:t> </a:t>
            </a:r>
            <a:r>
              <a:rPr lang="en-US" dirty="0" err="1"/>
              <a:t>gözetiminden</a:t>
            </a:r>
            <a:r>
              <a:rPr lang="en-US" dirty="0"/>
              <a:t> </a:t>
            </a:r>
            <a:r>
              <a:rPr lang="en-US" dirty="0" err="1"/>
              <a:t>sorumlu</a:t>
            </a:r>
            <a:r>
              <a:rPr lang="en-US" dirty="0"/>
              <a:t> </a:t>
            </a:r>
            <a:r>
              <a:rPr lang="en-US" dirty="0" err="1"/>
              <a:t>kimse</a:t>
            </a:r>
            <a:r>
              <a:rPr lang="en-US" dirty="0"/>
              <a:t> </a:t>
            </a:r>
            <a:r>
              <a:rPr lang="en-US" dirty="0" err="1"/>
              <a:t>ile</a:t>
            </a:r>
            <a:r>
              <a:rPr lang="en-US" dirty="0"/>
              <a:t> ASPB </a:t>
            </a:r>
            <a:r>
              <a:rPr lang="en-US" dirty="0" err="1"/>
              <a:t>temsilcileri</a:t>
            </a:r>
            <a:r>
              <a:rPr lang="en-US" dirty="0"/>
              <a:t> de </a:t>
            </a:r>
            <a:r>
              <a:rPr lang="en-US" dirty="0" err="1"/>
              <a:t>dinlenebilir</a:t>
            </a:r>
            <a:r>
              <a:rPr lang="en-US" dirty="0"/>
              <a:t>.</a:t>
            </a:r>
          </a:p>
        </p:txBody>
      </p:sp>
      <p:sp>
        <p:nvSpPr>
          <p:cNvPr id="5" name="Dikdörtgen 4"/>
          <p:cNvSpPr/>
          <p:nvPr/>
        </p:nvSpPr>
        <p:spPr>
          <a:xfrm>
            <a:off x="1979712" y="260648"/>
            <a:ext cx="5616624" cy="1569660"/>
          </a:xfrm>
          <a:prstGeom prst="rect">
            <a:avLst/>
          </a:prstGeom>
        </p:spPr>
        <p:txBody>
          <a:bodyPr wrap="square">
            <a:spAutoFit/>
          </a:bodyPr>
          <a:lstStyle/>
          <a:p>
            <a:pPr algn="ctr"/>
            <a:r>
              <a:rPr lang="tr-TR" sz="3200" dirty="0">
                <a:latin typeface="Arial Black" pitchFamily="34" charset="0"/>
              </a:rPr>
              <a:t>Çocuğun ve Diğer Kişilerin Görüşünün Alınması</a:t>
            </a:r>
            <a:endParaRPr lang="tr-TR" sz="32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060847"/>
            <a:ext cx="8915400" cy="3854153"/>
          </a:xfrm>
        </p:spPr>
        <p:txBody>
          <a:bodyPr/>
          <a:lstStyle/>
          <a:p>
            <a:r>
              <a:rPr lang="tr-TR" dirty="0" smtClean="0"/>
              <a:t>Tedbir </a:t>
            </a:r>
            <a:r>
              <a:rPr lang="en-US" dirty="0" err="1" smtClean="0"/>
              <a:t>kararları</a:t>
            </a:r>
            <a:r>
              <a:rPr lang="en-US" dirty="0" smtClean="0"/>
              <a:t> </a:t>
            </a:r>
            <a:r>
              <a:rPr lang="en-US" dirty="0" err="1"/>
              <a:t>verilirken</a:t>
            </a:r>
            <a:r>
              <a:rPr lang="en-US" dirty="0"/>
              <a:t>, </a:t>
            </a:r>
            <a:r>
              <a:rPr lang="en-US" dirty="0" err="1"/>
              <a:t>tedbirin</a:t>
            </a:r>
            <a:r>
              <a:rPr lang="en-US" dirty="0"/>
              <a:t> </a:t>
            </a:r>
            <a:r>
              <a:rPr lang="en-US" dirty="0" err="1"/>
              <a:t>belirli</a:t>
            </a:r>
            <a:r>
              <a:rPr lang="en-US" dirty="0"/>
              <a:t> </a:t>
            </a:r>
            <a:r>
              <a:rPr lang="en-US" dirty="0" err="1"/>
              <a:t>bir</a:t>
            </a:r>
            <a:r>
              <a:rPr lang="en-US" dirty="0"/>
              <a:t> </a:t>
            </a:r>
            <a:r>
              <a:rPr lang="en-US" dirty="0" err="1"/>
              <a:t>yerde</a:t>
            </a:r>
            <a:r>
              <a:rPr lang="en-US" dirty="0"/>
              <a:t> </a:t>
            </a:r>
            <a:r>
              <a:rPr lang="en-US" dirty="0" err="1"/>
              <a:t>uygulanması</a:t>
            </a:r>
            <a:r>
              <a:rPr lang="en-US" dirty="0"/>
              <a:t> </a:t>
            </a:r>
            <a:r>
              <a:rPr lang="en-US" dirty="0" err="1"/>
              <a:t>sonucunu</a:t>
            </a:r>
            <a:r>
              <a:rPr lang="en-US" dirty="0"/>
              <a:t> </a:t>
            </a:r>
            <a:r>
              <a:rPr lang="en-US" dirty="0" err="1"/>
              <a:t>doğuracak</a:t>
            </a:r>
            <a:r>
              <a:rPr lang="en-US" dirty="0"/>
              <a:t> </a:t>
            </a:r>
            <a:r>
              <a:rPr lang="en-US" dirty="0" err="1"/>
              <a:t>şekilde</a:t>
            </a:r>
            <a:r>
              <a:rPr lang="en-US" dirty="0"/>
              <a:t> </a:t>
            </a:r>
            <a:r>
              <a:rPr lang="en-US" dirty="0" err="1"/>
              <a:t>hizmet</a:t>
            </a:r>
            <a:r>
              <a:rPr lang="en-US" dirty="0"/>
              <a:t> </a:t>
            </a:r>
            <a:r>
              <a:rPr lang="en-US" dirty="0" err="1"/>
              <a:t>sunumu</a:t>
            </a:r>
            <a:r>
              <a:rPr lang="en-US" dirty="0"/>
              <a:t> </a:t>
            </a:r>
            <a:r>
              <a:rPr lang="en-US" dirty="0" err="1"/>
              <a:t>bakımından</a:t>
            </a:r>
            <a:r>
              <a:rPr lang="en-US" dirty="0"/>
              <a:t> </a:t>
            </a:r>
            <a:r>
              <a:rPr lang="en-US" dirty="0" err="1"/>
              <a:t>idarenin</a:t>
            </a:r>
            <a:r>
              <a:rPr lang="en-US" dirty="0"/>
              <a:t> </a:t>
            </a:r>
            <a:r>
              <a:rPr lang="en-US" dirty="0" err="1"/>
              <a:t>takdir</a:t>
            </a:r>
            <a:r>
              <a:rPr lang="en-US" dirty="0"/>
              <a:t> </a:t>
            </a:r>
            <a:r>
              <a:rPr lang="en-US" dirty="0" err="1"/>
              <a:t>alanını</a:t>
            </a:r>
            <a:r>
              <a:rPr lang="en-US" dirty="0"/>
              <a:t> </a:t>
            </a:r>
            <a:r>
              <a:rPr lang="en-US" dirty="0" err="1"/>
              <a:t>kısıtlayacak</a:t>
            </a:r>
            <a:r>
              <a:rPr lang="en-US" dirty="0"/>
              <a:t> </a:t>
            </a:r>
            <a:r>
              <a:rPr lang="en-US" dirty="0" err="1"/>
              <a:t>veya</a:t>
            </a:r>
            <a:r>
              <a:rPr lang="en-US" dirty="0"/>
              <a:t> </a:t>
            </a:r>
            <a:r>
              <a:rPr lang="en-US" dirty="0" err="1"/>
              <a:t>hizmet</a:t>
            </a:r>
            <a:r>
              <a:rPr lang="en-US" dirty="0"/>
              <a:t> </a:t>
            </a:r>
            <a:r>
              <a:rPr lang="en-US" dirty="0" err="1"/>
              <a:t>modellerini</a:t>
            </a:r>
            <a:r>
              <a:rPr lang="en-US" dirty="0"/>
              <a:t> </a:t>
            </a:r>
            <a:r>
              <a:rPr lang="en-US" dirty="0" err="1"/>
              <a:t>ve</a:t>
            </a:r>
            <a:r>
              <a:rPr lang="en-US" dirty="0"/>
              <a:t> </a:t>
            </a:r>
            <a:r>
              <a:rPr lang="en-US" dirty="0" err="1"/>
              <a:t>sınırlarını</a:t>
            </a:r>
            <a:r>
              <a:rPr lang="en-US" dirty="0"/>
              <a:t> </a:t>
            </a:r>
            <a:r>
              <a:rPr lang="en-US" dirty="0" err="1"/>
              <a:t>daraltabilecek</a:t>
            </a:r>
            <a:r>
              <a:rPr lang="en-US" dirty="0"/>
              <a:t> </a:t>
            </a:r>
            <a:r>
              <a:rPr lang="en-US" dirty="0" err="1"/>
              <a:t>uygulamalara</a:t>
            </a:r>
            <a:r>
              <a:rPr lang="en-US" dirty="0"/>
              <a:t> </a:t>
            </a:r>
            <a:r>
              <a:rPr lang="en-US" dirty="0" err="1"/>
              <a:t>sebebiyet</a:t>
            </a:r>
            <a:r>
              <a:rPr lang="en-US" dirty="0"/>
              <a:t> </a:t>
            </a:r>
            <a:r>
              <a:rPr lang="en-US" dirty="0" err="1"/>
              <a:t>verilmemesine</a:t>
            </a:r>
            <a:r>
              <a:rPr lang="en-US" dirty="0"/>
              <a:t> </a:t>
            </a:r>
            <a:r>
              <a:rPr lang="en-US" dirty="0" err="1"/>
              <a:t>özen</a:t>
            </a:r>
            <a:r>
              <a:rPr lang="en-US" dirty="0"/>
              <a:t> </a:t>
            </a:r>
            <a:r>
              <a:rPr lang="en-US" dirty="0" err="1" smtClean="0"/>
              <a:t>gösterilir</a:t>
            </a:r>
            <a:r>
              <a:rPr lang="tr-TR" dirty="0" smtClean="0"/>
              <a:t>.</a:t>
            </a:r>
          </a:p>
          <a:p>
            <a:pPr marL="0" indent="0">
              <a:buNone/>
            </a:pPr>
            <a:r>
              <a:rPr lang="tr-TR" dirty="0" smtClean="0"/>
              <a:t>(KDTK Yön. Md. 8/14).</a:t>
            </a:r>
          </a:p>
        </p:txBody>
      </p:sp>
      <p:pic>
        <p:nvPicPr>
          <p:cNvPr id="2050" name="Picture 2" descr="C:\Users\gkocyildirim\AppData\Local\Microsoft\Windows\Temporary Internet Files\Content.IE5\WM66WMWE\MC90043388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4186" y="5229200"/>
            <a:ext cx="1590700" cy="1590700"/>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2875025" y="692696"/>
            <a:ext cx="3425233" cy="830997"/>
          </a:xfrm>
          <a:prstGeom prst="rect">
            <a:avLst/>
          </a:prstGeom>
        </p:spPr>
        <p:txBody>
          <a:bodyPr wrap="none">
            <a:spAutoFit/>
          </a:bodyPr>
          <a:lstStyle/>
          <a:p>
            <a:pPr algn="ctr"/>
            <a:r>
              <a:rPr lang="tr-TR" sz="4800" dirty="0">
                <a:latin typeface="Arial Black" pitchFamily="34" charset="0"/>
              </a:rPr>
              <a:t>DİKKAT!!!</a:t>
            </a:r>
            <a:endParaRPr lang="tr-TR" sz="4800" dirty="0"/>
          </a:p>
        </p:txBody>
      </p:sp>
    </p:spTree>
    <p:extLst>
      <p:ext uri="{BB962C8B-B14F-4D97-AF65-F5344CB8AC3E}">
        <p14:creationId xmlns:p14="http://schemas.microsoft.com/office/powerpoint/2010/main" val="3441816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76872"/>
            <a:ext cx="8915400" cy="3992488"/>
          </a:xfrm>
        </p:spPr>
        <p:txBody>
          <a:bodyPr/>
          <a:lstStyle/>
          <a:p>
            <a:r>
              <a:rPr lang="en-US" dirty="0" smtClean="0"/>
              <a:t>KDT</a:t>
            </a:r>
            <a:r>
              <a:rPr lang="tr-TR" dirty="0" smtClean="0"/>
              <a:t>K</a:t>
            </a:r>
            <a:r>
              <a:rPr lang="en-US" dirty="0" smtClean="0"/>
              <a:t> </a:t>
            </a:r>
            <a:r>
              <a:rPr lang="en-US" dirty="0" err="1"/>
              <a:t>Yönetmeliği</a:t>
            </a:r>
            <a:r>
              <a:rPr lang="en-US" dirty="0"/>
              <a:t>, </a:t>
            </a:r>
            <a:r>
              <a:rPr lang="en-US" dirty="0" err="1"/>
              <a:t>kurumda</a:t>
            </a:r>
            <a:r>
              <a:rPr lang="en-US" dirty="0"/>
              <a:t> </a:t>
            </a:r>
            <a:r>
              <a:rPr lang="en-US" dirty="0" err="1"/>
              <a:t>bakım</a:t>
            </a:r>
            <a:r>
              <a:rPr lang="en-US" dirty="0"/>
              <a:t> </a:t>
            </a:r>
            <a:r>
              <a:rPr lang="en-US" dirty="0" err="1"/>
              <a:t>ve</a:t>
            </a:r>
            <a:r>
              <a:rPr lang="en-US" dirty="0"/>
              <a:t> </a:t>
            </a:r>
            <a:r>
              <a:rPr lang="en-US" dirty="0" err="1"/>
              <a:t>kurumda</a:t>
            </a:r>
            <a:r>
              <a:rPr lang="en-US" dirty="0"/>
              <a:t> </a:t>
            </a:r>
            <a:r>
              <a:rPr lang="en-US" dirty="0" err="1"/>
              <a:t>tutmanın</a:t>
            </a:r>
            <a:r>
              <a:rPr lang="en-US" dirty="0"/>
              <a:t> son </a:t>
            </a:r>
            <a:r>
              <a:rPr lang="en-US" dirty="0" err="1"/>
              <a:t>çare</a:t>
            </a:r>
            <a:r>
              <a:rPr lang="en-US" dirty="0"/>
              <a:t> </a:t>
            </a:r>
            <a:r>
              <a:rPr lang="en-US" dirty="0" err="1"/>
              <a:t>olduğunu</a:t>
            </a:r>
            <a:r>
              <a:rPr lang="en-US" dirty="0"/>
              <a:t> </a:t>
            </a:r>
            <a:r>
              <a:rPr lang="en-US" dirty="0" err="1"/>
              <a:t>ve</a:t>
            </a:r>
            <a:r>
              <a:rPr lang="en-US" dirty="0"/>
              <a:t> KDT </a:t>
            </a:r>
            <a:r>
              <a:rPr lang="en-US" dirty="0" err="1"/>
              <a:t>kararları</a:t>
            </a:r>
            <a:r>
              <a:rPr lang="en-US" dirty="0"/>
              <a:t> </a:t>
            </a:r>
            <a:r>
              <a:rPr lang="en-US" dirty="0" err="1"/>
              <a:t>bakımından</a:t>
            </a:r>
            <a:r>
              <a:rPr lang="en-US" dirty="0"/>
              <a:t> </a:t>
            </a:r>
            <a:r>
              <a:rPr lang="en-US" dirty="0" err="1"/>
              <a:t>çocuğu</a:t>
            </a:r>
            <a:r>
              <a:rPr lang="en-US" dirty="0"/>
              <a:t> </a:t>
            </a:r>
            <a:r>
              <a:rPr lang="en-US" dirty="0" err="1"/>
              <a:t>öncelikle</a:t>
            </a:r>
            <a:r>
              <a:rPr lang="en-US" dirty="0"/>
              <a:t> </a:t>
            </a:r>
            <a:r>
              <a:rPr lang="en-US" dirty="0" err="1"/>
              <a:t>aile</a:t>
            </a:r>
            <a:r>
              <a:rPr lang="en-US" dirty="0"/>
              <a:t> </a:t>
            </a:r>
            <a:r>
              <a:rPr lang="en-US" dirty="0" err="1"/>
              <a:t>içinde</a:t>
            </a:r>
            <a:r>
              <a:rPr lang="en-US" dirty="0"/>
              <a:t> </a:t>
            </a:r>
            <a:r>
              <a:rPr lang="en-US" dirty="0" err="1"/>
              <a:t>destekleyen</a:t>
            </a:r>
            <a:r>
              <a:rPr lang="en-US" dirty="0"/>
              <a:t> </a:t>
            </a:r>
            <a:r>
              <a:rPr lang="en-US" dirty="0" err="1"/>
              <a:t>danışmanlık</a:t>
            </a:r>
            <a:r>
              <a:rPr lang="en-US" dirty="0"/>
              <a:t>, </a:t>
            </a:r>
            <a:r>
              <a:rPr lang="en-US" dirty="0" err="1"/>
              <a:t>eğitim</a:t>
            </a:r>
            <a:r>
              <a:rPr lang="en-US" dirty="0"/>
              <a:t> </a:t>
            </a:r>
            <a:r>
              <a:rPr lang="en-US" dirty="0" err="1"/>
              <a:t>ve</a:t>
            </a:r>
            <a:r>
              <a:rPr lang="en-US" dirty="0"/>
              <a:t> </a:t>
            </a:r>
            <a:r>
              <a:rPr lang="en-US" dirty="0" err="1"/>
              <a:t>sağlık</a:t>
            </a:r>
            <a:r>
              <a:rPr lang="en-US" dirty="0"/>
              <a:t> </a:t>
            </a:r>
            <a:r>
              <a:rPr lang="en-US" dirty="0" err="1"/>
              <a:t>tedbirlerinin</a:t>
            </a:r>
            <a:r>
              <a:rPr lang="en-US" dirty="0"/>
              <a:t> </a:t>
            </a:r>
            <a:r>
              <a:rPr lang="en-US" dirty="0" err="1"/>
              <a:t>alınmasının</a:t>
            </a:r>
            <a:r>
              <a:rPr lang="en-US" dirty="0"/>
              <a:t> </a:t>
            </a:r>
            <a:r>
              <a:rPr lang="en-US" dirty="0" err="1"/>
              <a:t>gözetileceğini</a:t>
            </a:r>
            <a:r>
              <a:rPr lang="en-US" dirty="0"/>
              <a:t> </a:t>
            </a:r>
            <a:r>
              <a:rPr lang="en-US" dirty="0" err="1"/>
              <a:t>ifade</a:t>
            </a:r>
            <a:r>
              <a:rPr lang="en-US" dirty="0"/>
              <a:t> </a:t>
            </a:r>
            <a:r>
              <a:rPr lang="en-US" dirty="0" err="1"/>
              <a:t>etmektedir</a:t>
            </a:r>
            <a:r>
              <a:rPr lang="tr-TR" dirty="0" smtClean="0"/>
              <a:t>.</a:t>
            </a:r>
          </a:p>
          <a:p>
            <a:pPr marL="0" indent="0">
              <a:buNone/>
            </a:pPr>
            <a:r>
              <a:rPr lang="tr-TR" dirty="0" smtClean="0"/>
              <a:t>    (ÇKK Yön. </a:t>
            </a:r>
            <a:r>
              <a:rPr lang="tr-TR" dirty="0"/>
              <a:t>m</a:t>
            </a:r>
            <a:r>
              <a:rPr lang="tr-TR" dirty="0" smtClean="0"/>
              <a:t>d. 8) </a:t>
            </a:r>
            <a:endParaRPr lang="en-US" dirty="0"/>
          </a:p>
          <a:p>
            <a:pPr marL="0" indent="0">
              <a:buNone/>
            </a:pPr>
            <a:endParaRPr lang="tr-TR" dirty="0" smtClean="0"/>
          </a:p>
        </p:txBody>
      </p:sp>
      <p:pic>
        <p:nvPicPr>
          <p:cNvPr id="2050" name="Picture 2" descr="C:\Users\gkocyildirim\AppData\Local\Microsoft\Windows\Temporary Internet Files\Content.IE5\WM66WMWE\MC90043388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352" y="5405366"/>
            <a:ext cx="1414534" cy="1414534"/>
          </a:xfrm>
          <a:prstGeom prst="rect">
            <a:avLst/>
          </a:prstGeom>
          <a:noFill/>
          <a:extLst>
            <a:ext uri="{909E8E84-426E-40DD-AFC4-6F175D3DCCD1}">
              <a14:hiddenFill xmlns:a14="http://schemas.microsoft.com/office/drawing/2010/main">
                <a:solidFill>
                  <a:srgbClr val="FFFFFF"/>
                </a:solidFill>
              </a14:hiddenFill>
            </a:ext>
          </a:extLst>
        </p:spPr>
      </p:pic>
      <p:sp>
        <p:nvSpPr>
          <p:cNvPr id="7" name="Dikdörtgen 6"/>
          <p:cNvSpPr/>
          <p:nvPr/>
        </p:nvSpPr>
        <p:spPr>
          <a:xfrm>
            <a:off x="2875025" y="692696"/>
            <a:ext cx="3425233" cy="830997"/>
          </a:xfrm>
          <a:prstGeom prst="rect">
            <a:avLst/>
          </a:prstGeom>
        </p:spPr>
        <p:txBody>
          <a:bodyPr wrap="none">
            <a:spAutoFit/>
          </a:bodyPr>
          <a:lstStyle/>
          <a:p>
            <a:pPr algn="ctr"/>
            <a:r>
              <a:rPr lang="tr-TR" sz="4800" dirty="0">
                <a:latin typeface="Arial Black" pitchFamily="34" charset="0"/>
              </a:rPr>
              <a:t>DİKKAT!!!</a:t>
            </a:r>
            <a:endParaRPr lang="tr-TR" sz="4800" dirty="0"/>
          </a:p>
        </p:txBody>
      </p:sp>
    </p:spTree>
    <p:extLst>
      <p:ext uri="{BB962C8B-B14F-4D97-AF65-F5344CB8AC3E}">
        <p14:creationId xmlns:p14="http://schemas.microsoft.com/office/powerpoint/2010/main" val="3671471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44824"/>
            <a:ext cx="8892480" cy="5013176"/>
          </a:xfrm>
        </p:spPr>
        <p:txBody>
          <a:bodyPr>
            <a:normAutofit fontScale="77500" lnSpcReduction="20000"/>
          </a:bodyPr>
          <a:lstStyle/>
          <a:p>
            <a:pPr marL="0" lvl="0" indent="0">
              <a:buNone/>
            </a:pPr>
            <a:r>
              <a:rPr lang="en-US" b="1" i="1" dirty="0" err="1"/>
              <a:t>Öz</a:t>
            </a:r>
            <a:r>
              <a:rPr lang="en-US" b="1" i="1" dirty="0"/>
              <a:t> </a:t>
            </a:r>
            <a:r>
              <a:rPr lang="en-US" b="1" i="1" dirty="0" err="1"/>
              <a:t>Değerlendirme</a:t>
            </a:r>
            <a:r>
              <a:rPr lang="en-US" b="1" i="1" dirty="0"/>
              <a:t>: </a:t>
            </a:r>
            <a:r>
              <a:rPr lang="en-US" i="1" dirty="0"/>
              <a:t>KDT </a:t>
            </a:r>
            <a:r>
              <a:rPr lang="en-US" i="1" dirty="0" err="1"/>
              <a:t>kararını</a:t>
            </a:r>
            <a:r>
              <a:rPr lang="en-US" i="1" dirty="0"/>
              <a:t> </a:t>
            </a:r>
            <a:r>
              <a:rPr lang="en-US" i="1" dirty="0" err="1"/>
              <a:t>uygulayan</a:t>
            </a:r>
            <a:r>
              <a:rPr lang="en-US" i="1" dirty="0"/>
              <a:t> </a:t>
            </a:r>
            <a:r>
              <a:rPr lang="en-US" i="1" dirty="0" err="1"/>
              <a:t>kurumların</a:t>
            </a:r>
            <a:r>
              <a:rPr lang="en-US" i="1" dirty="0"/>
              <a:t> </a:t>
            </a:r>
            <a:r>
              <a:rPr lang="en-US" i="1" dirty="0" err="1"/>
              <a:t>uygulama</a:t>
            </a:r>
            <a:r>
              <a:rPr lang="en-US" i="1" dirty="0"/>
              <a:t> </a:t>
            </a:r>
            <a:r>
              <a:rPr lang="en-US" i="1" dirty="0" err="1"/>
              <a:t>planlarını</a:t>
            </a:r>
            <a:r>
              <a:rPr lang="en-US" i="1" dirty="0"/>
              <a:t> </a:t>
            </a:r>
            <a:r>
              <a:rPr lang="en-US" i="1" dirty="0" err="1"/>
              <a:t>ve</a:t>
            </a:r>
            <a:r>
              <a:rPr lang="en-US" i="1" dirty="0"/>
              <a:t> </a:t>
            </a:r>
            <a:r>
              <a:rPr lang="en-US" i="1" dirty="0" err="1"/>
              <a:t>sürecini</a:t>
            </a:r>
            <a:r>
              <a:rPr lang="en-US" i="1" dirty="0"/>
              <a:t> </a:t>
            </a:r>
            <a:r>
              <a:rPr lang="en-US" i="1" dirty="0" err="1"/>
              <a:t>mahkemeye</a:t>
            </a:r>
            <a:r>
              <a:rPr lang="en-US" i="1" dirty="0"/>
              <a:t> </a:t>
            </a:r>
            <a:r>
              <a:rPr lang="en-US" i="1" dirty="0" err="1"/>
              <a:t>raporlamasına</a:t>
            </a:r>
            <a:r>
              <a:rPr lang="en-US" i="1" dirty="0"/>
              <a:t> </a:t>
            </a:r>
            <a:r>
              <a:rPr lang="en-US" i="1" dirty="0" err="1"/>
              <a:t>dayalı</a:t>
            </a:r>
            <a:r>
              <a:rPr lang="en-US" i="1" dirty="0"/>
              <a:t> </a:t>
            </a:r>
            <a:r>
              <a:rPr lang="en-US" i="1" dirty="0" err="1"/>
              <a:t>yöntem</a:t>
            </a:r>
            <a:r>
              <a:rPr lang="en-US" i="1" dirty="0"/>
              <a:t> </a:t>
            </a:r>
            <a:r>
              <a:rPr lang="en-US" i="1" dirty="0" err="1" smtClean="0"/>
              <a:t>olup</a:t>
            </a:r>
            <a:r>
              <a:rPr lang="tr-TR" i="1" dirty="0" smtClean="0"/>
              <a:t>,</a:t>
            </a:r>
            <a:r>
              <a:rPr lang="en-US" i="1" dirty="0" smtClean="0"/>
              <a:t> </a:t>
            </a:r>
            <a:r>
              <a:rPr lang="en-US" i="1" dirty="0" err="1"/>
              <a:t>zorunludur</a:t>
            </a:r>
            <a:r>
              <a:rPr lang="en-US" i="1" dirty="0" smtClean="0"/>
              <a:t>.</a:t>
            </a:r>
            <a:endParaRPr lang="tr-TR" i="1" dirty="0" smtClean="0"/>
          </a:p>
          <a:p>
            <a:pPr marL="0" lvl="0" indent="0">
              <a:buNone/>
            </a:pPr>
            <a:endParaRPr lang="en-US" dirty="0"/>
          </a:p>
          <a:p>
            <a:pPr marL="0" lvl="0" indent="0">
              <a:buNone/>
            </a:pPr>
            <a:r>
              <a:rPr lang="en-US" b="1" i="1" dirty="0" err="1"/>
              <a:t>Denetim</a:t>
            </a:r>
            <a:r>
              <a:rPr lang="en-US" b="1" i="1" dirty="0"/>
              <a:t>: </a:t>
            </a:r>
            <a:r>
              <a:rPr lang="en-US" i="1" dirty="0"/>
              <a:t>ÇKK 36. </a:t>
            </a:r>
            <a:r>
              <a:rPr lang="en-US" i="1" dirty="0" err="1"/>
              <a:t>Madde</a:t>
            </a:r>
            <a:r>
              <a:rPr lang="en-US" i="1" dirty="0"/>
              <a:t> </a:t>
            </a:r>
            <a:r>
              <a:rPr lang="en-US" i="1" dirty="0" err="1"/>
              <a:t>uyarınca</a:t>
            </a:r>
            <a:r>
              <a:rPr lang="en-US" i="1" dirty="0"/>
              <a:t> </a:t>
            </a:r>
            <a:r>
              <a:rPr lang="en-US" i="1" dirty="0" err="1"/>
              <a:t>hakkında</a:t>
            </a:r>
            <a:r>
              <a:rPr lang="en-US" i="1" dirty="0"/>
              <a:t> KDT </a:t>
            </a:r>
            <a:r>
              <a:rPr lang="en-US" i="1" dirty="0" err="1"/>
              <a:t>kararı</a:t>
            </a:r>
            <a:r>
              <a:rPr lang="en-US" i="1" dirty="0"/>
              <a:t> </a:t>
            </a:r>
            <a:r>
              <a:rPr lang="en-US" i="1" dirty="0" err="1"/>
              <a:t>verilen</a:t>
            </a:r>
            <a:r>
              <a:rPr lang="en-US" i="1" dirty="0"/>
              <a:t> </a:t>
            </a:r>
            <a:r>
              <a:rPr lang="en-US" i="1" dirty="0" err="1"/>
              <a:t>çocuğun</a:t>
            </a:r>
            <a:r>
              <a:rPr lang="en-US" i="1" dirty="0"/>
              <a:t> </a:t>
            </a:r>
            <a:r>
              <a:rPr lang="en-US" i="1" dirty="0" err="1"/>
              <a:t>durumunun</a:t>
            </a:r>
            <a:r>
              <a:rPr lang="en-US" i="1" dirty="0"/>
              <a:t> </a:t>
            </a:r>
            <a:r>
              <a:rPr lang="en-US" i="1" dirty="0" err="1"/>
              <a:t>bir</a:t>
            </a:r>
            <a:r>
              <a:rPr lang="en-US" i="1" dirty="0"/>
              <a:t> </a:t>
            </a:r>
            <a:r>
              <a:rPr lang="en-US" i="1" dirty="0" err="1"/>
              <a:t>başka</a:t>
            </a:r>
            <a:r>
              <a:rPr lang="en-US" i="1" dirty="0"/>
              <a:t> </a:t>
            </a:r>
            <a:r>
              <a:rPr lang="en-US" i="1" dirty="0" err="1"/>
              <a:t>kurum</a:t>
            </a:r>
            <a:r>
              <a:rPr lang="en-US" i="1" dirty="0"/>
              <a:t> </a:t>
            </a:r>
            <a:r>
              <a:rPr lang="en-US" i="1" dirty="0" err="1"/>
              <a:t>tarafından</a:t>
            </a:r>
            <a:r>
              <a:rPr lang="en-US" i="1" dirty="0"/>
              <a:t> da </a:t>
            </a:r>
            <a:r>
              <a:rPr lang="en-US" i="1" dirty="0" err="1"/>
              <a:t>denetlenerek</a:t>
            </a:r>
            <a:r>
              <a:rPr lang="en-US" i="1" dirty="0"/>
              <a:t> </a:t>
            </a:r>
            <a:r>
              <a:rPr lang="en-US" i="1" dirty="0" err="1"/>
              <a:t>mahkemeye</a:t>
            </a:r>
            <a:r>
              <a:rPr lang="en-US" i="1" dirty="0"/>
              <a:t> </a:t>
            </a:r>
            <a:r>
              <a:rPr lang="en-US" i="1" dirty="0" err="1"/>
              <a:t>raporlanması</a:t>
            </a:r>
            <a:r>
              <a:rPr lang="en-US" i="1" dirty="0"/>
              <a:t> </a:t>
            </a:r>
            <a:r>
              <a:rPr lang="en-US" i="1" dirty="0" err="1"/>
              <a:t>amacıyla</a:t>
            </a:r>
            <a:r>
              <a:rPr lang="en-US" i="1" dirty="0"/>
              <a:t> </a:t>
            </a:r>
            <a:r>
              <a:rPr lang="en-US" i="1" dirty="0" err="1"/>
              <a:t>verilen</a:t>
            </a:r>
            <a:r>
              <a:rPr lang="en-US" i="1" dirty="0"/>
              <a:t> </a:t>
            </a:r>
            <a:r>
              <a:rPr lang="en-US" i="1" dirty="0" err="1"/>
              <a:t>karar</a:t>
            </a:r>
            <a:r>
              <a:rPr lang="en-US" i="1" dirty="0"/>
              <a:t> </a:t>
            </a:r>
            <a:r>
              <a:rPr lang="en-US" i="1" dirty="0" err="1"/>
              <a:t>olup</a:t>
            </a:r>
            <a:r>
              <a:rPr lang="en-US" i="1" dirty="0"/>
              <a:t>, </a:t>
            </a:r>
            <a:r>
              <a:rPr lang="en-US" i="1" dirty="0" err="1"/>
              <a:t>mahkemenin</a:t>
            </a:r>
            <a:r>
              <a:rPr lang="en-US" i="1" dirty="0"/>
              <a:t> </a:t>
            </a:r>
            <a:r>
              <a:rPr lang="en-US" i="1" dirty="0" err="1"/>
              <a:t>takdirine</a:t>
            </a:r>
            <a:r>
              <a:rPr lang="en-US" i="1" dirty="0"/>
              <a:t> </a:t>
            </a:r>
            <a:r>
              <a:rPr lang="en-US" i="1" dirty="0" err="1"/>
              <a:t>bağlıdır</a:t>
            </a:r>
            <a:r>
              <a:rPr lang="en-US" i="1" dirty="0" smtClean="0"/>
              <a:t>.</a:t>
            </a:r>
            <a:endParaRPr lang="tr-TR" i="1" dirty="0" smtClean="0"/>
          </a:p>
          <a:p>
            <a:pPr marL="0" lvl="0" indent="0">
              <a:buNone/>
            </a:pPr>
            <a:endParaRPr lang="en-US" dirty="0"/>
          </a:p>
          <a:p>
            <a:pPr marL="0" lvl="0" indent="0">
              <a:buNone/>
            </a:pPr>
            <a:r>
              <a:rPr lang="en-US" b="1" i="1" dirty="0" err="1"/>
              <a:t>Koordinasyon</a:t>
            </a:r>
            <a:r>
              <a:rPr lang="en-US" b="1" i="1" dirty="0"/>
              <a:t> </a:t>
            </a:r>
            <a:r>
              <a:rPr lang="en-US" b="1" i="1" dirty="0" err="1"/>
              <a:t>Birimlerince</a:t>
            </a:r>
            <a:r>
              <a:rPr lang="en-US" b="1" i="1" dirty="0"/>
              <a:t> </a:t>
            </a:r>
            <a:r>
              <a:rPr lang="en-US" b="1" i="1" dirty="0" err="1"/>
              <a:t>Değerlendirme</a:t>
            </a:r>
            <a:r>
              <a:rPr lang="en-US" b="1" i="1" dirty="0"/>
              <a:t>: </a:t>
            </a:r>
            <a:r>
              <a:rPr lang="en-US" i="1" dirty="0"/>
              <a:t>İl/</a:t>
            </a:r>
            <a:r>
              <a:rPr lang="en-US" i="1" dirty="0" err="1"/>
              <a:t>ilçe</a:t>
            </a:r>
            <a:r>
              <a:rPr lang="en-US" i="1" dirty="0"/>
              <a:t> </a:t>
            </a:r>
            <a:r>
              <a:rPr lang="en-US" i="1" dirty="0" err="1"/>
              <a:t>düzeyinde</a:t>
            </a:r>
            <a:r>
              <a:rPr lang="en-US" i="1" dirty="0"/>
              <a:t> </a:t>
            </a:r>
            <a:r>
              <a:rPr lang="en-US" i="1" dirty="0" err="1"/>
              <a:t>verilen</a:t>
            </a:r>
            <a:r>
              <a:rPr lang="en-US" i="1" dirty="0"/>
              <a:t> KDT </a:t>
            </a:r>
            <a:r>
              <a:rPr lang="en-US" i="1" dirty="0" err="1"/>
              <a:t>kararlarının</a:t>
            </a:r>
            <a:r>
              <a:rPr lang="en-US" i="1" dirty="0"/>
              <a:t> </a:t>
            </a:r>
            <a:r>
              <a:rPr lang="en-US" i="1" dirty="0" err="1"/>
              <a:t>eşgüdümlü</a:t>
            </a:r>
            <a:r>
              <a:rPr lang="en-US" i="1" dirty="0"/>
              <a:t> </a:t>
            </a:r>
            <a:r>
              <a:rPr lang="en-US" i="1" dirty="0" err="1"/>
              <a:t>biçimde</a:t>
            </a:r>
            <a:r>
              <a:rPr lang="en-US" i="1" dirty="0"/>
              <a:t> </a:t>
            </a:r>
            <a:r>
              <a:rPr lang="en-US" i="1" dirty="0" err="1"/>
              <a:t>uygulanıp</a:t>
            </a:r>
            <a:r>
              <a:rPr lang="en-US" i="1" dirty="0"/>
              <a:t> </a:t>
            </a:r>
            <a:r>
              <a:rPr lang="en-US" i="1" dirty="0" err="1"/>
              <a:t>uygulanmadığının</a:t>
            </a:r>
            <a:r>
              <a:rPr lang="en-US" i="1" dirty="0"/>
              <a:t> </a:t>
            </a:r>
            <a:r>
              <a:rPr lang="en-US" i="1" dirty="0" err="1"/>
              <a:t>merkezi</a:t>
            </a:r>
            <a:r>
              <a:rPr lang="en-US" i="1" dirty="0"/>
              <a:t> </a:t>
            </a:r>
            <a:r>
              <a:rPr lang="en-US" i="1" dirty="0" err="1"/>
              <a:t>ve</a:t>
            </a:r>
            <a:r>
              <a:rPr lang="en-US" i="1" dirty="0"/>
              <a:t> </a:t>
            </a:r>
            <a:r>
              <a:rPr lang="en-US" i="1" dirty="0" err="1"/>
              <a:t>il</a:t>
            </a:r>
            <a:r>
              <a:rPr lang="en-US" i="1" dirty="0"/>
              <a:t>/</a:t>
            </a:r>
            <a:r>
              <a:rPr lang="en-US" i="1" dirty="0" err="1"/>
              <a:t>ilçe</a:t>
            </a:r>
            <a:r>
              <a:rPr lang="en-US" i="1" dirty="0"/>
              <a:t> </a:t>
            </a:r>
            <a:r>
              <a:rPr lang="en-US" i="1" dirty="0" err="1"/>
              <a:t>koordinasyon</a:t>
            </a:r>
            <a:r>
              <a:rPr lang="en-US" i="1" dirty="0"/>
              <a:t> </a:t>
            </a:r>
            <a:r>
              <a:rPr lang="en-US" i="1" dirty="0" err="1"/>
              <a:t>birimleri</a:t>
            </a:r>
            <a:r>
              <a:rPr lang="en-US" i="1" dirty="0"/>
              <a:t> </a:t>
            </a:r>
            <a:r>
              <a:rPr lang="en-US" i="1" dirty="0" err="1"/>
              <a:t>tarafından</a:t>
            </a:r>
            <a:r>
              <a:rPr lang="en-US" i="1" dirty="0"/>
              <a:t> </a:t>
            </a:r>
            <a:r>
              <a:rPr lang="en-US" i="1" dirty="0" err="1"/>
              <a:t>izlenmesine</a:t>
            </a:r>
            <a:r>
              <a:rPr lang="en-US" i="1" dirty="0"/>
              <a:t> </a:t>
            </a:r>
            <a:r>
              <a:rPr lang="en-US" i="1" dirty="0" err="1"/>
              <a:t>dayalı</a:t>
            </a:r>
            <a:r>
              <a:rPr lang="en-US" i="1" dirty="0"/>
              <a:t> </a:t>
            </a:r>
            <a:r>
              <a:rPr lang="en-US" i="1" dirty="0" err="1"/>
              <a:t>sistemi</a:t>
            </a:r>
            <a:r>
              <a:rPr lang="en-US" i="1" dirty="0"/>
              <a:t> </a:t>
            </a:r>
            <a:r>
              <a:rPr lang="en-US" i="1" dirty="0" err="1"/>
              <a:t>ifade</a:t>
            </a:r>
            <a:r>
              <a:rPr lang="en-US" i="1" dirty="0"/>
              <a:t> </a:t>
            </a:r>
            <a:r>
              <a:rPr lang="en-US" i="1" dirty="0" err="1"/>
              <a:t>eder</a:t>
            </a:r>
            <a:r>
              <a:rPr lang="en-US" i="1" dirty="0"/>
              <a:t> </a:t>
            </a:r>
            <a:r>
              <a:rPr lang="en-US" i="1" dirty="0" err="1"/>
              <a:t>ve</a:t>
            </a:r>
            <a:r>
              <a:rPr lang="en-US" i="1" dirty="0"/>
              <a:t> </a:t>
            </a:r>
            <a:r>
              <a:rPr lang="en-US" i="1" dirty="0" err="1"/>
              <a:t>koordinasyon</a:t>
            </a:r>
            <a:r>
              <a:rPr lang="en-US" i="1" dirty="0"/>
              <a:t> </a:t>
            </a:r>
            <a:r>
              <a:rPr lang="en-US" i="1" dirty="0" err="1"/>
              <a:t>birimlerinin</a:t>
            </a:r>
            <a:r>
              <a:rPr lang="en-US" i="1" dirty="0"/>
              <a:t> </a:t>
            </a:r>
            <a:r>
              <a:rPr lang="en-US" i="1" dirty="0" err="1"/>
              <a:t>esas</a:t>
            </a:r>
            <a:r>
              <a:rPr lang="en-US" i="1" dirty="0"/>
              <a:t> </a:t>
            </a:r>
            <a:r>
              <a:rPr lang="en-US" i="1" dirty="0" err="1"/>
              <a:t>görevlerindendir</a:t>
            </a:r>
            <a:r>
              <a:rPr lang="en-US" i="1" dirty="0"/>
              <a:t>.</a:t>
            </a:r>
            <a:endParaRPr lang="en-US" dirty="0"/>
          </a:p>
          <a:p>
            <a:pPr marL="0" indent="0">
              <a:buNone/>
            </a:pPr>
            <a:endParaRPr lang="en-US" dirty="0"/>
          </a:p>
        </p:txBody>
      </p:sp>
      <p:sp>
        <p:nvSpPr>
          <p:cNvPr id="5" name="Dikdörtgen 4"/>
          <p:cNvSpPr/>
          <p:nvPr/>
        </p:nvSpPr>
        <p:spPr>
          <a:xfrm>
            <a:off x="2339752" y="404664"/>
            <a:ext cx="5256584" cy="954107"/>
          </a:xfrm>
          <a:prstGeom prst="rect">
            <a:avLst/>
          </a:prstGeom>
        </p:spPr>
        <p:txBody>
          <a:bodyPr wrap="square">
            <a:spAutoFit/>
          </a:bodyPr>
          <a:lstStyle/>
          <a:p>
            <a:pPr algn="ctr"/>
            <a:r>
              <a:rPr lang="tr-TR" sz="2800" dirty="0">
                <a:latin typeface="Arial Black" pitchFamily="34" charset="0"/>
              </a:rPr>
              <a:t>TEDBİR KARARLARININ İZLENMESİ ve DENETİMİ</a:t>
            </a:r>
            <a:endParaRPr lang="tr-TR" sz="28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çerik Yer Tutucusu 2"/>
          <p:cNvSpPr txBox="1">
            <a:spLocks/>
          </p:cNvSpPr>
          <p:nvPr/>
        </p:nvSpPr>
        <p:spPr>
          <a:xfrm>
            <a:off x="274320" y="1628800"/>
            <a:ext cx="8595360" cy="460740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tr-TR" sz="2000" dirty="0" smtClean="0"/>
              <a:t>Hakkında </a:t>
            </a:r>
            <a:r>
              <a:rPr lang="tr-TR" sz="2000" dirty="0" smtClean="0">
                <a:solidFill>
                  <a:srgbClr val="C00000"/>
                </a:solidFill>
              </a:rPr>
              <a:t>koruyucu ve destekleyici tedbir kararı verilen</a:t>
            </a:r>
            <a:r>
              <a:rPr lang="tr-TR" sz="2000" dirty="0" smtClean="0"/>
              <a:t>, </a:t>
            </a:r>
            <a:r>
              <a:rPr lang="tr-TR" sz="2000" i="1" dirty="0" smtClean="0"/>
              <a:t>kamu davasının açılmasının ertelenmesi kararı onanan, hükmün açıklanmasının geri bırakılması kararı verilen </a:t>
            </a:r>
            <a:r>
              <a:rPr lang="tr-TR" sz="2000" dirty="0" smtClean="0"/>
              <a:t>çocuğun denetim altına alınmasına karar verilebilir.</a:t>
            </a:r>
          </a:p>
          <a:p>
            <a:pPr marL="0" indent="0" algn="ctr">
              <a:buFont typeface="Arial" pitchFamily="34" charset="0"/>
              <a:buNone/>
            </a:pPr>
            <a:r>
              <a:rPr lang="tr-TR" sz="2800" dirty="0" smtClean="0"/>
              <a:t>Denetim, hakkında KDT kararı verilmiş çocuğa verilen bir tür </a:t>
            </a:r>
            <a:r>
              <a:rPr lang="tr-TR" sz="2800" dirty="0" smtClean="0">
                <a:solidFill>
                  <a:srgbClr val="C00000"/>
                </a:solidFill>
              </a:rPr>
              <a:t>SÜPERVİZYONDUR</a:t>
            </a:r>
            <a:r>
              <a:rPr lang="tr-TR" sz="2800" dirty="0" smtClean="0"/>
              <a:t>.</a:t>
            </a:r>
          </a:p>
          <a:p>
            <a:pPr marL="0" indent="0" algn="ctr">
              <a:buFont typeface="Arial" pitchFamily="34" charset="0"/>
              <a:buNone/>
            </a:pPr>
            <a:r>
              <a:rPr lang="tr-TR" sz="2800" u="sng" dirty="0" smtClean="0">
                <a:solidFill>
                  <a:srgbClr val="C00000"/>
                </a:solidFill>
              </a:rPr>
              <a:t>Zorunlu değil, hakimin/mahkemenin takdirindedir.</a:t>
            </a:r>
          </a:p>
        </p:txBody>
      </p:sp>
      <p:sp>
        <p:nvSpPr>
          <p:cNvPr id="11" name="Metin kutusu 3"/>
          <p:cNvSpPr txBox="1"/>
          <p:nvPr/>
        </p:nvSpPr>
        <p:spPr>
          <a:xfrm>
            <a:off x="385131" y="4666565"/>
            <a:ext cx="849694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3200" b="1" dirty="0">
                <a:solidFill>
                  <a:srgbClr val="C00000"/>
                </a:solidFill>
              </a:rPr>
              <a:t>DENETİM  </a:t>
            </a:r>
            <a:r>
              <a:rPr lang="tr-TR" sz="3600" b="1" dirty="0">
                <a:solidFill>
                  <a:srgbClr val="C00000"/>
                </a:solidFill>
              </a:rPr>
              <a:t>≠ </a:t>
            </a:r>
            <a:r>
              <a:rPr lang="tr-TR" sz="3200" b="1" dirty="0">
                <a:solidFill>
                  <a:srgbClr val="C00000"/>
                </a:solidFill>
              </a:rPr>
              <a:t>DENETİMLİ SERBESTLİK</a:t>
            </a:r>
          </a:p>
        </p:txBody>
      </p:sp>
      <p:sp>
        <p:nvSpPr>
          <p:cNvPr id="12" name="Metin kutusu 4"/>
          <p:cNvSpPr txBox="1"/>
          <p:nvPr/>
        </p:nvSpPr>
        <p:spPr>
          <a:xfrm>
            <a:off x="1430862" y="5458361"/>
            <a:ext cx="2520280" cy="116955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tr-TR" sz="1400" b="1" dirty="0" smtClean="0"/>
              <a:t>SUÇA SÜRÜKLENEN ÇOCUKLAR </a:t>
            </a:r>
            <a:r>
              <a:rPr lang="tr-TR" sz="1050" b="1" dirty="0" smtClean="0"/>
              <a:t>(12 yaş altı hariç)</a:t>
            </a:r>
          </a:p>
          <a:p>
            <a:pPr algn="ctr"/>
            <a:r>
              <a:rPr lang="tr-TR" sz="1400" b="1" dirty="0" smtClean="0"/>
              <a:t>bakımından</a:t>
            </a:r>
          </a:p>
          <a:p>
            <a:pPr algn="ctr"/>
            <a:r>
              <a:rPr lang="tr-TR" sz="1400" b="1" dirty="0" smtClean="0">
                <a:solidFill>
                  <a:srgbClr val="C00000"/>
                </a:solidFill>
              </a:rPr>
              <a:t>DENETİMLİ SERBESTLİK ve YARDIM MERKEZİ</a:t>
            </a:r>
          </a:p>
        </p:txBody>
      </p:sp>
      <p:sp>
        <p:nvSpPr>
          <p:cNvPr id="13" name="Metin kutusu 5"/>
          <p:cNvSpPr txBox="1"/>
          <p:nvPr/>
        </p:nvSpPr>
        <p:spPr>
          <a:xfrm>
            <a:off x="5462626" y="5458361"/>
            <a:ext cx="2520280" cy="129266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tr-TR" sz="1600" b="1" dirty="0" smtClean="0"/>
              <a:t>KORUNMA İHT. OLAN ÇOCUKLAR</a:t>
            </a:r>
          </a:p>
          <a:p>
            <a:pPr algn="ctr"/>
            <a:r>
              <a:rPr lang="tr-TR" sz="1600" b="1" dirty="0" smtClean="0"/>
              <a:t>bakımından</a:t>
            </a:r>
          </a:p>
          <a:p>
            <a:pPr algn="ctr"/>
            <a:r>
              <a:rPr lang="tr-TR" sz="1600" b="1" dirty="0" smtClean="0">
                <a:solidFill>
                  <a:srgbClr val="C00000"/>
                </a:solidFill>
              </a:rPr>
              <a:t>ASPB</a:t>
            </a:r>
          </a:p>
          <a:p>
            <a:pPr algn="ctr"/>
            <a:r>
              <a:rPr lang="tr-TR" sz="1400" b="1" i="1" dirty="0" smtClean="0"/>
              <a:t>(gözetim esaslarına göre)</a:t>
            </a:r>
          </a:p>
        </p:txBody>
      </p:sp>
      <p:sp>
        <p:nvSpPr>
          <p:cNvPr id="3" name="Dikdörtgen 2"/>
          <p:cNvSpPr/>
          <p:nvPr/>
        </p:nvSpPr>
        <p:spPr>
          <a:xfrm>
            <a:off x="2384421" y="332656"/>
            <a:ext cx="5040561" cy="1077218"/>
          </a:xfrm>
          <a:prstGeom prst="rect">
            <a:avLst/>
          </a:prstGeom>
        </p:spPr>
        <p:txBody>
          <a:bodyPr wrap="square">
            <a:spAutoFit/>
          </a:bodyPr>
          <a:lstStyle/>
          <a:p>
            <a:pPr algn="ctr"/>
            <a:r>
              <a:rPr lang="tr-TR" sz="3200" dirty="0">
                <a:latin typeface="Arial Black" pitchFamily="34" charset="0"/>
              </a:rPr>
              <a:t>Denetim (ÇKK 36 vd., ÇKKY 23 vd.)</a:t>
            </a:r>
            <a:endParaRPr lang="tr-TR" sz="3200" dirty="0"/>
          </a:p>
        </p:txBody>
      </p:sp>
    </p:spTree>
    <p:extLst>
      <p:ext uri="{BB962C8B-B14F-4D97-AF65-F5344CB8AC3E}">
        <p14:creationId xmlns:p14="http://schemas.microsoft.com/office/powerpoint/2010/main" val="2376461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3"/>
          <p:cNvSpPr txBox="1"/>
          <p:nvPr/>
        </p:nvSpPr>
        <p:spPr>
          <a:xfrm>
            <a:off x="197074" y="1772816"/>
            <a:ext cx="2502718" cy="369332"/>
          </a:xfrm>
          <a:prstGeom prst="rect">
            <a:avLst/>
          </a:prstGeom>
          <a:solidFill>
            <a:srgbClr val="C00000"/>
          </a:solidFill>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b="1" dirty="0" smtClean="0">
                <a:solidFill>
                  <a:schemeClr val="bg1"/>
                </a:solidFill>
              </a:rPr>
              <a:t>DENETİM PLANI</a:t>
            </a:r>
          </a:p>
        </p:txBody>
      </p:sp>
      <p:sp>
        <p:nvSpPr>
          <p:cNvPr id="6" name="Metin kutusu 4"/>
          <p:cNvSpPr txBox="1"/>
          <p:nvPr/>
        </p:nvSpPr>
        <p:spPr>
          <a:xfrm>
            <a:off x="219944" y="2204864"/>
            <a:ext cx="2479848" cy="440120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1400" dirty="0" smtClean="0">
                <a:solidFill>
                  <a:srgbClr val="C00000"/>
                </a:solidFill>
              </a:rPr>
              <a:t>Çocuk </a:t>
            </a:r>
            <a:r>
              <a:rPr lang="tr-TR" sz="1400" dirty="0">
                <a:solidFill>
                  <a:srgbClr val="C00000"/>
                </a:solidFill>
              </a:rPr>
              <a:t>hakkında alınan tedbirin amacı, niteliği ve süresi,</a:t>
            </a:r>
          </a:p>
          <a:p>
            <a:endParaRPr lang="tr-TR" sz="1400" dirty="0">
              <a:solidFill>
                <a:srgbClr val="C00000"/>
              </a:solidFill>
            </a:endParaRPr>
          </a:p>
          <a:p>
            <a:r>
              <a:rPr lang="tr-TR" sz="1400" dirty="0" smtClean="0">
                <a:solidFill>
                  <a:srgbClr val="C00000"/>
                </a:solidFill>
              </a:rPr>
              <a:t>Çocuğun </a:t>
            </a:r>
            <a:r>
              <a:rPr lang="tr-TR" sz="1400" dirty="0">
                <a:solidFill>
                  <a:srgbClr val="C00000"/>
                </a:solidFill>
              </a:rPr>
              <a:t>ihtiyaçları, </a:t>
            </a:r>
          </a:p>
          <a:p>
            <a:endParaRPr lang="tr-TR" sz="1400" dirty="0">
              <a:solidFill>
                <a:srgbClr val="C00000"/>
              </a:solidFill>
            </a:endParaRPr>
          </a:p>
          <a:p>
            <a:r>
              <a:rPr lang="tr-TR" sz="1400" dirty="0" smtClean="0">
                <a:solidFill>
                  <a:srgbClr val="C00000"/>
                </a:solidFill>
              </a:rPr>
              <a:t>Çocuğun </a:t>
            </a:r>
            <a:r>
              <a:rPr lang="tr-TR" sz="1400" dirty="0">
                <a:solidFill>
                  <a:srgbClr val="C00000"/>
                </a:solidFill>
              </a:rPr>
              <a:t>içinde bulunduğu tehlike hâlinin ciddiyeti, </a:t>
            </a:r>
          </a:p>
          <a:p>
            <a:endParaRPr lang="tr-TR" sz="1400" dirty="0">
              <a:solidFill>
                <a:srgbClr val="C00000"/>
              </a:solidFill>
            </a:endParaRPr>
          </a:p>
          <a:p>
            <a:r>
              <a:rPr lang="tr-TR" sz="1400" dirty="0" smtClean="0">
                <a:solidFill>
                  <a:srgbClr val="C00000"/>
                </a:solidFill>
              </a:rPr>
              <a:t>Çocuğun </a:t>
            </a:r>
            <a:r>
              <a:rPr lang="tr-TR" sz="1400" dirty="0">
                <a:solidFill>
                  <a:srgbClr val="C00000"/>
                </a:solidFill>
              </a:rPr>
              <a:t>ana ve babası, vasisi, bakım ve gözetiminden sorumlu kimse tarafından çocuğa verilen desteğin derecesi,</a:t>
            </a:r>
          </a:p>
          <a:p>
            <a:endParaRPr lang="tr-TR" sz="1400" dirty="0">
              <a:solidFill>
                <a:srgbClr val="C00000"/>
              </a:solidFill>
            </a:endParaRPr>
          </a:p>
          <a:p>
            <a:r>
              <a:rPr lang="tr-TR" sz="1400" dirty="0" smtClean="0">
                <a:solidFill>
                  <a:srgbClr val="C00000"/>
                </a:solidFill>
              </a:rPr>
              <a:t>Suça </a:t>
            </a:r>
            <a:r>
              <a:rPr lang="tr-TR" sz="1400" dirty="0">
                <a:solidFill>
                  <a:srgbClr val="C00000"/>
                </a:solidFill>
              </a:rPr>
              <a:t>sürüklenmesi sebebiyle tedbir alınmış ise suç teşkil eden fiilin mahiyeti, </a:t>
            </a:r>
          </a:p>
          <a:p>
            <a:endParaRPr lang="tr-TR" sz="1400" dirty="0">
              <a:solidFill>
                <a:srgbClr val="C00000"/>
              </a:solidFill>
            </a:endParaRPr>
          </a:p>
          <a:p>
            <a:r>
              <a:rPr lang="tr-TR" sz="1400" dirty="0" smtClean="0">
                <a:solidFill>
                  <a:srgbClr val="C00000"/>
                </a:solidFill>
              </a:rPr>
              <a:t>Çocuğun görüşü</a:t>
            </a:r>
            <a:endParaRPr lang="tr-TR" sz="1400" b="1" dirty="0">
              <a:solidFill>
                <a:srgbClr val="C00000"/>
              </a:solidFill>
              <a:effectLst>
                <a:outerShdw blurRad="38100" dist="38100" dir="2700000" algn="tl">
                  <a:srgbClr val="000000">
                    <a:alpha val="43137"/>
                  </a:srgbClr>
                </a:outerShdw>
              </a:effectLst>
            </a:endParaRPr>
          </a:p>
        </p:txBody>
      </p:sp>
      <p:sp>
        <p:nvSpPr>
          <p:cNvPr id="7" name="Çentikli Sağ Ok 5"/>
          <p:cNvSpPr/>
          <p:nvPr/>
        </p:nvSpPr>
        <p:spPr>
          <a:xfrm>
            <a:off x="2862511" y="2826224"/>
            <a:ext cx="936104" cy="64807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Metin kutusu 6"/>
          <p:cNvSpPr txBox="1"/>
          <p:nvPr/>
        </p:nvSpPr>
        <p:spPr>
          <a:xfrm>
            <a:off x="2799902" y="3561982"/>
            <a:ext cx="1162498" cy="830997"/>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tr-TR" sz="2400" b="1" dirty="0" smtClean="0">
                <a:solidFill>
                  <a:srgbClr val="C00000"/>
                </a:solidFill>
              </a:rPr>
              <a:t>10 GÜN</a:t>
            </a:r>
          </a:p>
          <a:p>
            <a:r>
              <a:rPr lang="tr-TR" sz="2400" b="1" dirty="0" smtClean="0">
                <a:solidFill>
                  <a:srgbClr val="C00000"/>
                </a:solidFill>
              </a:rPr>
              <a:t>içinde</a:t>
            </a:r>
            <a:endParaRPr lang="tr-TR" sz="2400" b="1" dirty="0">
              <a:solidFill>
                <a:srgbClr val="C00000"/>
              </a:solidFill>
            </a:endParaRPr>
          </a:p>
        </p:txBody>
      </p:sp>
      <p:pic>
        <p:nvPicPr>
          <p:cNvPr id="9" name="Picture 2" descr="C:\Users\user\AppData\Local\Microsoft\Windows\Temporary Internet Files\Content.IE5\RWD7UUDO\MC900285504[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9106" y="2407099"/>
            <a:ext cx="1287294" cy="1339550"/>
          </a:xfrm>
          <a:prstGeom prst="rect">
            <a:avLst/>
          </a:prstGeom>
          <a:noFill/>
          <a:extLst>
            <a:ext uri="{909E8E84-426E-40DD-AFC4-6F175D3DCCD1}">
              <a14:hiddenFill xmlns:a14="http://schemas.microsoft.com/office/drawing/2010/main">
                <a:solidFill>
                  <a:srgbClr val="FFFFFF"/>
                </a:solidFill>
              </a14:hiddenFill>
            </a:ext>
          </a:extLst>
        </p:spPr>
      </p:pic>
      <p:sp>
        <p:nvSpPr>
          <p:cNvPr id="10" name="Metin kutusu 8"/>
          <p:cNvSpPr txBox="1"/>
          <p:nvPr/>
        </p:nvSpPr>
        <p:spPr>
          <a:xfrm>
            <a:off x="4182971" y="3733800"/>
            <a:ext cx="1303429" cy="646331"/>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u="sng" dirty="0" smtClean="0"/>
              <a:t>MAHKEME/HAKİM</a:t>
            </a:r>
          </a:p>
        </p:txBody>
      </p:sp>
      <p:sp>
        <p:nvSpPr>
          <p:cNvPr id="11" name="Çentikli Sağ Ok 9"/>
          <p:cNvSpPr/>
          <p:nvPr/>
        </p:nvSpPr>
        <p:spPr>
          <a:xfrm>
            <a:off x="5540896" y="2863183"/>
            <a:ext cx="936104" cy="64807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12"/>
          <p:cNvSpPr txBox="1"/>
          <p:nvPr/>
        </p:nvSpPr>
        <p:spPr>
          <a:xfrm>
            <a:off x="5418008" y="1219200"/>
            <a:ext cx="2412891"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solidFill>
                  <a:srgbClr val="C00000"/>
                </a:solidFill>
                <a:effectLst>
                  <a:outerShdw blurRad="38100" dist="38100" dir="2700000" algn="tl">
                    <a:srgbClr val="000000">
                      <a:alpha val="43137"/>
                    </a:srgbClr>
                  </a:outerShdw>
                </a:effectLst>
              </a:rPr>
              <a:t>ONAY</a:t>
            </a:r>
            <a:endParaRPr lang="tr-TR" b="1" dirty="0">
              <a:solidFill>
                <a:srgbClr val="C00000"/>
              </a:solidFill>
              <a:effectLst>
                <a:outerShdw blurRad="38100" dist="38100" dir="2700000" algn="tl">
                  <a:srgbClr val="000000">
                    <a:alpha val="43137"/>
                  </a:srgbClr>
                </a:outerShdw>
              </a:effectLst>
            </a:endParaRPr>
          </a:p>
        </p:txBody>
      </p:sp>
      <p:sp>
        <p:nvSpPr>
          <p:cNvPr id="13" name="Metin kutusu 13"/>
          <p:cNvSpPr txBox="1"/>
          <p:nvPr/>
        </p:nvSpPr>
        <p:spPr>
          <a:xfrm>
            <a:off x="6624454" y="1828601"/>
            <a:ext cx="2412891" cy="39087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1400" b="1" dirty="0">
                <a:solidFill>
                  <a:srgbClr val="C00000"/>
                </a:solidFill>
              </a:rPr>
              <a:t>Denetim görevlisi, </a:t>
            </a:r>
            <a:r>
              <a:rPr lang="tr-TR" sz="1400" i="1" dirty="0">
                <a:solidFill>
                  <a:srgbClr val="00B050"/>
                </a:solidFill>
              </a:rPr>
              <a:t>kararın uygulama biçimi, çocuk üzerindeki etkileri ile çocuğun ana ve babası, vasisi, bakım ve gözetiminden sorumlu kimselerin veya kurumların çocuğa karşı sorumluluklarını gereğince yerine getirip getirmedikleri, kararın değiştirilmesini gerektirir bir durum olup olmadığı ve istenen diğer hususlarda</a:t>
            </a:r>
            <a:r>
              <a:rPr lang="tr-TR" sz="1400" i="1" dirty="0">
                <a:solidFill>
                  <a:srgbClr val="C00000"/>
                </a:solidFill>
              </a:rPr>
              <a:t> </a:t>
            </a:r>
            <a:r>
              <a:rPr lang="tr-TR" sz="2000" b="1" dirty="0">
                <a:solidFill>
                  <a:srgbClr val="C00000"/>
                </a:solidFill>
              </a:rPr>
              <a:t>h</a:t>
            </a:r>
            <a:r>
              <a:rPr lang="tr-TR" sz="2400" b="1" dirty="0">
                <a:solidFill>
                  <a:srgbClr val="C00000"/>
                </a:solidFill>
              </a:rPr>
              <a:t>er ay</a:t>
            </a:r>
            <a:r>
              <a:rPr lang="tr-TR" sz="1600" b="1" dirty="0">
                <a:solidFill>
                  <a:srgbClr val="C00000"/>
                </a:solidFill>
              </a:rPr>
              <a:t>,</a:t>
            </a:r>
            <a:r>
              <a:rPr lang="tr-TR" sz="1400" b="1" dirty="0">
                <a:solidFill>
                  <a:srgbClr val="C00000"/>
                </a:solidFill>
              </a:rPr>
              <a:t> </a:t>
            </a:r>
            <a:r>
              <a:rPr lang="tr-TR" sz="1400" dirty="0">
                <a:solidFill>
                  <a:srgbClr val="C00000"/>
                </a:solidFill>
              </a:rPr>
              <a:t>ayrıca talep hâlinde mahkeme veya çocuk hâkimine rapor verir.</a:t>
            </a:r>
            <a:endParaRPr lang="tr-TR" sz="1400" dirty="0">
              <a:solidFill>
                <a:srgbClr val="C00000"/>
              </a:solidFill>
              <a:effectLst>
                <a:outerShdw blurRad="38100" dist="38100" dir="2700000" algn="tl">
                  <a:srgbClr val="000000">
                    <a:alpha val="43137"/>
                  </a:srgbClr>
                </a:outerShdw>
              </a:effectLst>
            </a:endParaRPr>
          </a:p>
        </p:txBody>
      </p:sp>
      <p:sp>
        <p:nvSpPr>
          <p:cNvPr id="15" name="Rectangle 14"/>
          <p:cNvSpPr/>
          <p:nvPr/>
        </p:nvSpPr>
        <p:spPr>
          <a:xfrm>
            <a:off x="4834685" y="5877272"/>
            <a:ext cx="3630221"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r>
              <a:rPr lang="tr-TR" b="1" i="1" dirty="0"/>
              <a:t>Çocuğun gelişimi hakkında, </a:t>
            </a:r>
            <a:r>
              <a:rPr lang="tr-TR" sz="2400" b="1" i="1" dirty="0">
                <a:solidFill>
                  <a:srgbClr val="C00000"/>
                </a:solidFill>
              </a:rPr>
              <a:t>üçer aylık sürelerle </a:t>
            </a:r>
            <a:r>
              <a:rPr lang="tr-TR" b="1" i="1" dirty="0" smtClean="0"/>
              <a:t>rapor</a:t>
            </a:r>
            <a:endParaRPr lang="tr-TR" b="1" i="1" dirty="0"/>
          </a:p>
        </p:txBody>
      </p:sp>
      <p:sp>
        <p:nvSpPr>
          <p:cNvPr id="16" name="Dikdörtgen 15"/>
          <p:cNvSpPr/>
          <p:nvPr/>
        </p:nvSpPr>
        <p:spPr>
          <a:xfrm>
            <a:off x="2384421" y="141982"/>
            <a:ext cx="5040561" cy="1077218"/>
          </a:xfrm>
          <a:prstGeom prst="rect">
            <a:avLst/>
          </a:prstGeom>
        </p:spPr>
        <p:txBody>
          <a:bodyPr wrap="square">
            <a:spAutoFit/>
          </a:bodyPr>
          <a:lstStyle/>
          <a:p>
            <a:pPr algn="ctr"/>
            <a:r>
              <a:rPr lang="tr-TR" sz="3200" dirty="0">
                <a:latin typeface="Arial Black" pitchFamily="34" charset="0"/>
              </a:rPr>
              <a:t>Denetim (ÇKK 36 vd., ÇKKY 23 vd.)</a:t>
            </a:r>
            <a:endParaRPr lang="tr-TR" sz="3200" dirty="0"/>
          </a:p>
        </p:txBody>
      </p:sp>
    </p:spTree>
    <p:extLst>
      <p:ext uri="{BB962C8B-B14F-4D97-AF65-F5344CB8AC3E}">
        <p14:creationId xmlns:p14="http://schemas.microsoft.com/office/powerpoint/2010/main" val="68508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ircle(in)">
                                      <p:cBhvr>
                                        <p:cTn id="21" dur="2000"/>
                                        <p:tgtEl>
                                          <p:spTgt spid="9"/>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down)">
                                      <p:cBhvr>
                                        <p:cTn id="29" dur="500"/>
                                        <p:tgtEl>
                                          <p:spTgt spid="11"/>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p:cTn id="32" dur="500" fill="hold"/>
                                        <p:tgtEl>
                                          <p:spTgt spid="12"/>
                                        </p:tgtEl>
                                        <p:attrNameLst>
                                          <p:attrName>ppt_w</p:attrName>
                                        </p:attrNameLst>
                                      </p:cBhvr>
                                      <p:tavLst>
                                        <p:tav tm="0">
                                          <p:val>
                                            <p:fltVal val="0"/>
                                          </p:val>
                                        </p:tav>
                                        <p:tav tm="100000">
                                          <p:val>
                                            <p:strVal val="#ppt_w"/>
                                          </p:val>
                                        </p:tav>
                                      </p:tavLst>
                                    </p:anim>
                                    <p:anim calcmode="lin" valueType="num">
                                      <p:cBhvr>
                                        <p:cTn id="33" dur="500" fill="hold"/>
                                        <p:tgtEl>
                                          <p:spTgt spid="12"/>
                                        </p:tgtEl>
                                        <p:attrNameLst>
                                          <p:attrName>ppt_h</p:attrName>
                                        </p:attrNameLst>
                                      </p:cBhvr>
                                      <p:tavLst>
                                        <p:tav tm="0">
                                          <p:val>
                                            <p:fltVal val="0"/>
                                          </p:val>
                                        </p:tav>
                                        <p:tav tm="100000">
                                          <p:val>
                                            <p:strVal val="#ppt_h"/>
                                          </p:val>
                                        </p:tav>
                                      </p:tavLst>
                                    </p:anim>
                                    <p:animEffect transition="in" filter="fade">
                                      <p:cBhvr>
                                        <p:cTn id="34" dur="500"/>
                                        <p:tgtEl>
                                          <p:spTgt spid="12"/>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p:cTn id="37" dur="500" fill="hold"/>
                                        <p:tgtEl>
                                          <p:spTgt spid="13"/>
                                        </p:tgtEl>
                                        <p:attrNameLst>
                                          <p:attrName>ppt_w</p:attrName>
                                        </p:attrNameLst>
                                      </p:cBhvr>
                                      <p:tavLst>
                                        <p:tav tm="0">
                                          <p:val>
                                            <p:fltVal val="0"/>
                                          </p:val>
                                        </p:tav>
                                        <p:tav tm="100000">
                                          <p:val>
                                            <p:strVal val="#ppt_w"/>
                                          </p:val>
                                        </p:tav>
                                      </p:tavLst>
                                    </p:anim>
                                    <p:anim calcmode="lin" valueType="num">
                                      <p:cBhvr>
                                        <p:cTn id="38" dur="500" fill="hold"/>
                                        <p:tgtEl>
                                          <p:spTgt spid="13"/>
                                        </p:tgtEl>
                                        <p:attrNameLst>
                                          <p:attrName>ppt_h</p:attrName>
                                        </p:attrNameLst>
                                      </p:cBhvr>
                                      <p:tavLst>
                                        <p:tav tm="0">
                                          <p:val>
                                            <p:fltVal val="0"/>
                                          </p:val>
                                        </p:tav>
                                        <p:tav tm="100000">
                                          <p:val>
                                            <p:strVal val="#ppt_h"/>
                                          </p:val>
                                        </p:tav>
                                      </p:tavLst>
                                    </p:anim>
                                    <p:animEffect transition="in" filter="fade">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379"/>
          <p:cNvGraphicFramePr>
            <a:graphicFrameLocks noGrp="1"/>
          </p:cNvGraphicFramePr>
          <p:nvPr>
            <p:ph idx="1"/>
            <p:extLst>
              <p:ext uri="{D42A27DB-BD31-4B8C-83A1-F6EECF244321}">
                <p14:modId xmlns:p14="http://schemas.microsoft.com/office/powerpoint/2010/main" val="4271172696"/>
              </p:ext>
            </p:extLst>
          </p:nvPr>
        </p:nvGraphicFramePr>
        <p:xfrm>
          <a:off x="228600" y="1268760"/>
          <a:ext cx="8686800" cy="53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kdörtgen 2"/>
          <p:cNvSpPr/>
          <p:nvPr/>
        </p:nvSpPr>
        <p:spPr>
          <a:xfrm>
            <a:off x="2555776" y="404664"/>
            <a:ext cx="4572000" cy="830997"/>
          </a:xfrm>
          <a:prstGeom prst="rect">
            <a:avLst/>
          </a:prstGeom>
        </p:spPr>
        <p:txBody>
          <a:bodyPr>
            <a:spAutoFit/>
          </a:bodyPr>
          <a:lstStyle/>
          <a:p>
            <a:pPr algn="ctr"/>
            <a:r>
              <a:rPr lang="tr-TR" sz="2400">
                <a:latin typeface="Arial Black" pitchFamily="34" charset="0"/>
              </a:rPr>
              <a:t>TEDBİR KARARLARININ İZLEMESİ ve DENETİMİ</a:t>
            </a:r>
            <a:endParaRPr lang="tr-TR" sz="2400"/>
          </a:p>
        </p:txBody>
      </p:sp>
    </p:spTree>
    <p:extLst>
      <p:ext uri="{BB962C8B-B14F-4D97-AF65-F5344CB8AC3E}">
        <p14:creationId xmlns:p14="http://schemas.microsoft.com/office/powerpoint/2010/main" val="1588510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36071413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92279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988839"/>
            <a:ext cx="8735888" cy="4716759"/>
          </a:xfrm>
        </p:spPr>
        <p:txBody>
          <a:bodyPr>
            <a:normAutofit/>
          </a:bodyPr>
          <a:lstStyle/>
          <a:p>
            <a:r>
              <a:rPr lang="en-US" dirty="0" err="1" smtClean="0"/>
              <a:t>Hâkim</a:t>
            </a:r>
            <a:r>
              <a:rPr lang="en-US" dirty="0" smtClean="0"/>
              <a:t> </a:t>
            </a:r>
            <a:r>
              <a:rPr lang="en-US" dirty="0" err="1"/>
              <a:t>tarafından</a:t>
            </a:r>
            <a:r>
              <a:rPr lang="en-US" dirty="0"/>
              <a:t> </a:t>
            </a:r>
            <a:r>
              <a:rPr lang="en-US" dirty="0" err="1"/>
              <a:t>kaldırma</a:t>
            </a:r>
            <a:r>
              <a:rPr lang="en-US" dirty="0"/>
              <a:t>,</a:t>
            </a:r>
          </a:p>
          <a:p>
            <a:pPr lvl="0"/>
            <a:r>
              <a:rPr lang="en-US" dirty="0" err="1"/>
              <a:t>Çocuğun</a:t>
            </a:r>
            <a:r>
              <a:rPr lang="en-US" dirty="0"/>
              <a:t> 18 </a:t>
            </a:r>
            <a:r>
              <a:rPr lang="en-US" dirty="0" err="1"/>
              <a:t>yaşını</a:t>
            </a:r>
            <a:r>
              <a:rPr lang="en-US" dirty="0"/>
              <a:t> </a:t>
            </a:r>
            <a:r>
              <a:rPr lang="en-US" dirty="0" err="1" smtClean="0"/>
              <a:t>doldurması</a:t>
            </a:r>
            <a:r>
              <a:rPr lang="en-US" dirty="0" smtClean="0"/>
              <a:t>.</a:t>
            </a:r>
            <a:endParaRPr lang="tr-TR" dirty="0"/>
          </a:p>
          <a:p>
            <a:pPr marL="0" lvl="0" indent="0">
              <a:buNone/>
            </a:pPr>
            <a:endParaRPr lang="tr-TR" dirty="0" smtClean="0"/>
          </a:p>
          <a:p>
            <a:pPr marL="0" lvl="0" indent="0">
              <a:buNone/>
            </a:pPr>
            <a:r>
              <a:rPr lang="en-US" dirty="0" err="1" smtClean="0"/>
              <a:t>Ancak</a:t>
            </a:r>
            <a:r>
              <a:rPr lang="en-US" dirty="0" smtClean="0"/>
              <a:t> </a:t>
            </a:r>
            <a:r>
              <a:rPr lang="en-US" dirty="0" err="1"/>
              <a:t>hâkim</a:t>
            </a:r>
            <a:r>
              <a:rPr lang="en-US" dirty="0"/>
              <a:t>, </a:t>
            </a:r>
            <a:r>
              <a:rPr lang="en-US" dirty="0" err="1"/>
              <a:t>eğitim</a:t>
            </a:r>
            <a:r>
              <a:rPr lang="en-US" dirty="0"/>
              <a:t> </a:t>
            </a:r>
            <a:r>
              <a:rPr lang="en-US" dirty="0" err="1"/>
              <a:t>ve</a:t>
            </a:r>
            <a:r>
              <a:rPr lang="en-US" dirty="0"/>
              <a:t> </a:t>
            </a:r>
            <a:r>
              <a:rPr lang="en-US" dirty="0" err="1"/>
              <a:t>öğrenimine</a:t>
            </a:r>
            <a:r>
              <a:rPr lang="en-US" dirty="0"/>
              <a:t> </a:t>
            </a:r>
            <a:r>
              <a:rPr lang="en-US" dirty="0" err="1"/>
              <a:t>devam</a:t>
            </a:r>
            <a:r>
              <a:rPr lang="en-US" dirty="0"/>
              <a:t> </a:t>
            </a:r>
            <a:r>
              <a:rPr lang="en-US" dirty="0" err="1"/>
              <a:t>edebilmesi</a:t>
            </a:r>
            <a:r>
              <a:rPr lang="en-US" dirty="0"/>
              <a:t> </a:t>
            </a:r>
            <a:r>
              <a:rPr lang="en-US" dirty="0" err="1"/>
              <a:t>için</a:t>
            </a:r>
            <a:r>
              <a:rPr lang="en-US" dirty="0"/>
              <a:t> </a:t>
            </a:r>
            <a:r>
              <a:rPr lang="en-US" dirty="0" err="1"/>
              <a:t>ve</a:t>
            </a:r>
            <a:r>
              <a:rPr lang="en-US" dirty="0"/>
              <a:t> </a:t>
            </a:r>
            <a:r>
              <a:rPr lang="en-US" dirty="0" err="1"/>
              <a:t>çocuğun</a:t>
            </a:r>
            <a:r>
              <a:rPr lang="en-US" dirty="0"/>
              <a:t> </a:t>
            </a:r>
            <a:r>
              <a:rPr lang="en-US" dirty="0" err="1"/>
              <a:t>rızası</a:t>
            </a:r>
            <a:r>
              <a:rPr lang="en-US" dirty="0"/>
              <a:t> </a:t>
            </a:r>
            <a:r>
              <a:rPr lang="en-US" dirty="0" err="1"/>
              <a:t>alınmak</a:t>
            </a:r>
            <a:r>
              <a:rPr lang="en-US" dirty="0"/>
              <a:t> </a:t>
            </a:r>
            <a:r>
              <a:rPr lang="en-US" dirty="0" err="1"/>
              <a:t>suretiyle</a:t>
            </a:r>
            <a:r>
              <a:rPr lang="en-US" dirty="0"/>
              <a:t> </a:t>
            </a:r>
            <a:r>
              <a:rPr lang="en-US" dirty="0" err="1"/>
              <a:t>tedbirin</a:t>
            </a:r>
            <a:r>
              <a:rPr lang="en-US" dirty="0"/>
              <a:t> </a:t>
            </a:r>
            <a:r>
              <a:rPr lang="en-US" dirty="0" err="1"/>
              <a:t>uygulanmasına</a:t>
            </a:r>
            <a:r>
              <a:rPr lang="en-US" dirty="0"/>
              <a:t> belli </a:t>
            </a:r>
            <a:r>
              <a:rPr lang="en-US" dirty="0" err="1"/>
              <a:t>bir</a:t>
            </a:r>
            <a:r>
              <a:rPr lang="en-US" dirty="0"/>
              <a:t> </a:t>
            </a:r>
            <a:r>
              <a:rPr lang="en-US" dirty="0" err="1"/>
              <a:t>süre</a:t>
            </a:r>
            <a:r>
              <a:rPr lang="en-US" dirty="0"/>
              <a:t> </a:t>
            </a:r>
            <a:r>
              <a:rPr lang="en-US" dirty="0" err="1"/>
              <a:t>daha</a:t>
            </a:r>
            <a:r>
              <a:rPr lang="en-US" dirty="0"/>
              <a:t> </a:t>
            </a:r>
            <a:r>
              <a:rPr lang="en-US" dirty="0" err="1"/>
              <a:t>devam</a:t>
            </a:r>
            <a:r>
              <a:rPr lang="en-US" dirty="0"/>
              <a:t> </a:t>
            </a:r>
            <a:r>
              <a:rPr lang="en-US" dirty="0" err="1"/>
              <a:t>edilmesine</a:t>
            </a:r>
            <a:r>
              <a:rPr lang="en-US" dirty="0"/>
              <a:t> </a:t>
            </a:r>
            <a:r>
              <a:rPr lang="en-US" dirty="0" err="1"/>
              <a:t>karar</a:t>
            </a:r>
            <a:r>
              <a:rPr lang="en-US" dirty="0"/>
              <a:t> </a:t>
            </a:r>
            <a:r>
              <a:rPr lang="en-US" dirty="0" err="1"/>
              <a:t>verebilir</a:t>
            </a:r>
            <a:r>
              <a:rPr lang="en-US" dirty="0"/>
              <a:t>.</a:t>
            </a:r>
          </a:p>
          <a:p>
            <a:endParaRPr lang="en-US" dirty="0"/>
          </a:p>
        </p:txBody>
      </p:sp>
      <p:pic>
        <p:nvPicPr>
          <p:cNvPr id="5" name="Picture 2" descr="C:\Users\gkocyildirim\AppData\Local\Microsoft\Windows\Temporary Internet Files\Content.IE5\WM66WMWE\MC90043388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1" y="5653360"/>
            <a:ext cx="1344960" cy="1344960"/>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2339752" y="260648"/>
            <a:ext cx="5328592" cy="1384995"/>
          </a:xfrm>
          <a:prstGeom prst="rect">
            <a:avLst/>
          </a:prstGeom>
        </p:spPr>
        <p:txBody>
          <a:bodyPr wrap="square">
            <a:spAutoFit/>
          </a:bodyPr>
          <a:lstStyle/>
          <a:p>
            <a:pPr algn="ctr"/>
            <a:r>
              <a:rPr lang="tr-TR" sz="2800" dirty="0">
                <a:latin typeface="Arial Black" pitchFamily="34" charset="0"/>
              </a:rPr>
              <a:t>Tedbir Kararlarının Sona Ermesi</a:t>
            </a:r>
            <a:br>
              <a:rPr lang="tr-TR" sz="2800" dirty="0">
                <a:latin typeface="Arial Black" pitchFamily="34" charset="0"/>
              </a:rPr>
            </a:br>
            <a:r>
              <a:rPr lang="tr-TR" sz="2800" dirty="0">
                <a:latin typeface="Arial Black" pitchFamily="34" charset="0"/>
              </a:rPr>
              <a:t>(ÇKK 7, KDTY 11)</a:t>
            </a:r>
            <a:endParaRPr lang="tr-TR" sz="2800" dirty="0"/>
          </a:p>
        </p:txBody>
      </p:sp>
    </p:spTree>
    <p:extLst>
      <p:ext uri="{BB962C8B-B14F-4D97-AF65-F5344CB8AC3E}">
        <p14:creationId xmlns:p14="http://schemas.microsoft.com/office/powerpoint/2010/main" val="1319277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32856"/>
            <a:ext cx="8915400" cy="4572744"/>
          </a:xfrm>
        </p:spPr>
        <p:txBody>
          <a:bodyPr>
            <a:normAutofit/>
          </a:bodyPr>
          <a:lstStyle/>
          <a:p>
            <a:r>
              <a:rPr lang="tr-TR" dirty="0" smtClean="0"/>
              <a:t>K</a:t>
            </a:r>
            <a:r>
              <a:rPr lang="en-US" dirty="0" err="1"/>
              <a:t>ararda</a:t>
            </a:r>
            <a:r>
              <a:rPr lang="en-US" dirty="0"/>
              <a:t> </a:t>
            </a:r>
            <a:r>
              <a:rPr lang="en-US" dirty="0" err="1"/>
              <a:t>öngörülen</a:t>
            </a:r>
            <a:r>
              <a:rPr lang="en-US" dirty="0"/>
              <a:t> </a:t>
            </a:r>
            <a:r>
              <a:rPr lang="en-US" dirty="0" err="1"/>
              <a:t>sürenin</a:t>
            </a:r>
            <a:r>
              <a:rPr lang="en-US" dirty="0"/>
              <a:t> </a:t>
            </a:r>
            <a:r>
              <a:rPr lang="en-US" dirty="0" err="1"/>
              <a:t>dolması</a:t>
            </a:r>
            <a:r>
              <a:rPr lang="en-US" dirty="0"/>
              <a:t>,</a:t>
            </a:r>
          </a:p>
          <a:p>
            <a:pPr lvl="0"/>
            <a:r>
              <a:rPr lang="en-US" dirty="0" err="1"/>
              <a:t>Tedbirden</a:t>
            </a:r>
            <a:r>
              <a:rPr lang="en-US" dirty="0"/>
              <a:t> </a:t>
            </a:r>
            <a:r>
              <a:rPr lang="en-US" dirty="0" err="1"/>
              <a:t>beklenen</a:t>
            </a:r>
            <a:r>
              <a:rPr lang="en-US" dirty="0"/>
              <a:t> </a:t>
            </a:r>
            <a:r>
              <a:rPr lang="en-US" dirty="0" err="1"/>
              <a:t>yararın</a:t>
            </a:r>
            <a:r>
              <a:rPr lang="en-US" dirty="0"/>
              <a:t> </a:t>
            </a:r>
            <a:r>
              <a:rPr lang="en-US" dirty="0" err="1"/>
              <a:t>elde</a:t>
            </a:r>
            <a:r>
              <a:rPr lang="en-US" dirty="0"/>
              <a:t> </a:t>
            </a:r>
            <a:r>
              <a:rPr lang="en-US" dirty="0" err="1"/>
              <a:t>edildiğine</a:t>
            </a:r>
            <a:r>
              <a:rPr lang="en-US" dirty="0"/>
              <a:t> </a:t>
            </a:r>
            <a:r>
              <a:rPr lang="en-US" dirty="0" err="1"/>
              <a:t>kanaat</a:t>
            </a:r>
            <a:r>
              <a:rPr lang="en-US" dirty="0"/>
              <a:t> </a:t>
            </a:r>
            <a:r>
              <a:rPr lang="en-US" dirty="0" err="1" smtClean="0"/>
              <a:t>getirilmesi</a:t>
            </a:r>
            <a:r>
              <a:rPr lang="tr-TR" dirty="0" smtClean="0"/>
              <a:t>,</a:t>
            </a:r>
            <a:endParaRPr lang="en-US" dirty="0"/>
          </a:p>
          <a:p>
            <a:pPr lvl="0"/>
            <a:r>
              <a:rPr lang="en-US" dirty="0" err="1"/>
              <a:t>Çocuğun</a:t>
            </a:r>
            <a:r>
              <a:rPr lang="en-US" dirty="0"/>
              <a:t> </a:t>
            </a:r>
            <a:r>
              <a:rPr lang="en-US" dirty="0" err="1"/>
              <a:t>başka</a:t>
            </a:r>
            <a:r>
              <a:rPr lang="en-US" dirty="0"/>
              <a:t> </a:t>
            </a:r>
            <a:r>
              <a:rPr lang="en-US" dirty="0" err="1"/>
              <a:t>bir</a:t>
            </a:r>
            <a:r>
              <a:rPr lang="en-US" dirty="0"/>
              <a:t> </a:t>
            </a:r>
            <a:r>
              <a:rPr lang="en-US" dirty="0" err="1"/>
              <a:t>suçtan</a:t>
            </a:r>
            <a:r>
              <a:rPr lang="en-US" dirty="0"/>
              <a:t> </a:t>
            </a:r>
            <a:r>
              <a:rPr lang="en-US" dirty="0" err="1"/>
              <a:t>dolayı</a:t>
            </a:r>
            <a:r>
              <a:rPr lang="en-US" dirty="0"/>
              <a:t> </a:t>
            </a:r>
            <a:r>
              <a:rPr lang="en-US" dirty="0" err="1"/>
              <a:t>tutuklanması</a:t>
            </a:r>
            <a:r>
              <a:rPr lang="en-US" dirty="0"/>
              <a:t> </a:t>
            </a:r>
            <a:r>
              <a:rPr lang="en-US" dirty="0" err="1"/>
              <a:t>ya</a:t>
            </a:r>
            <a:r>
              <a:rPr lang="en-US" dirty="0"/>
              <a:t> da </a:t>
            </a:r>
            <a:r>
              <a:rPr lang="en-US" dirty="0" err="1"/>
              <a:t>cezasının</a:t>
            </a:r>
            <a:r>
              <a:rPr lang="en-US" dirty="0"/>
              <a:t> </a:t>
            </a:r>
            <a:r>
              <a:rPr lang="en-US" dirty="0" err="1"/>
              <a:t>yerine</a:t>
            </a:r>
            <a:r>
              <a:rPr lang="en-US" dirty="0"/>
              <a:t> </a:t>
            </a:r>
            <a:r>
              <a:rPr lang="en-US" dirty="0" err="1"/>
              <a:t>getirilmesine</a:t>
            </a:r>
            <a:r>
              <a:rPr lang="en-US" dirty="0"/>
              <a:t> </a:t>
            </a:r>
            <a:r>
              <a:rPr lang="en-US" dirty="0" err="1" smtClean="0"/>
              <a:t>başlanması</a:t>
            </a:r>
            <a:r>
              <a:rPr lang="tr-TR" dirty="0" smtClean="0"/>
              <a:t>.</a:t>
            </a:r>
            <a:endParaRPr lang="en-US" dirty="0"/>
          </a:p>
          <a:p>
            <a:pPr marL="0" lvl="0" indent="0">
              <a:buNone/>
            </a:pPr>
            <a:endParaRPr lang="tr-TR" dirty="0"/>
          </a:p>
          <a:p>
            <a:endParaRPr lang="en-US" dirty="0"/>
          </a:p>
        </p:txBody>
      </p:sp>
      <p:sp>
        <p:nvSpPr>
          <p:cNvPr id="5" name="Dikdörtgen 4"/>
          <p:cNvSpPr/>
          <p:nvPr/>
        </p:nvSpPr>
        <p:spPr>
          <a:xfrm>
            <a:off x="2123729" y="548680"/>
            <a:ext cx="5688632" cy="1077218"/>
          </a:xfrm>
          <a:prstGeom prst="rect">
            <a:avLst/>
          </a:prstGeom>
        </p:spPr>
        <p:txBody>
          <a:bodyPr wrap="square">
            <a:spAutoFit/>
          </a:bodyPr>
          <a:lstStyle/>
          <a:p>
            <a:pPr algn="ctr"/>
            <a:r>
              <a:rPr lang="tr-TR" sz="3200" dirty="0">
                <a:latin typeface="Arial Black" pitchFamily="34" charset="0"/>
              </a:rPr>
              <a:t>Denetim Kararlarının Sona Ermesi</a:t>
            </a:r>
            <a:endParaRPr lang="tr-TR" sz="3200" dirty="0"/>
          </a:p>
        </p:txBody>
      </p:sp>
    </p:spTree>
    <p:extLst>
      <p:ext uri="{BB962C8B-B14F-4D97-AF65-F5344CB8AC3E}">
        <p14:creationId xmlns:p14="http://schemas.microsoft.com/office/powerpoint/2010/main" val="31863191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404664"/>
            <a:ext cx="8229600" cy="713234"/>
          </a:xfrm>
        </p:spPr>
        <p:txBody>
          <a:bodyPr>
            <a:normAutofit/>
          </a:bodyPr>
          <a:lstStyle/>
          <a:p>
            <a:pPr algn="ctr"/>
            <a:r>
              <a:rPr lang="tr-TR" sz="2000" b="1" dirty="0" smtClean="0"/>
              <a:t>ÇOCUK KORUMA KANUNU İŞLEYİŞ ŞEMASI</a:t>
            </a:r>
            <a:endParaRPr lang="tr-TR" sz="2000" b="1" dirty="0"/>
          </a:p>
        </p:txBody>
      </p:sp>
      <p:pic>
        <p:nvPicPr>
          <p:cNvPr id="1031" name="Picture 7" descr="C:\Users\user-3\Desktop\Adsız2.png"/>
          <p:cNvPicPr>
            <a:picLocks noChangeAspect="1" noChangeArrowheads="1"/>
          </p:cNvPicPr>
          <p:nvPr/>
        </p:nvPicPr>
        <p:blipFill>
          <a:blip r:embed="rId2" cstate="print"/>
          <a:srcRect/>
          <a:stretch>
            <a:fillRect/>
          </a:stretch>
        </p:blipFill>
        <p:spPr bwMode="auto">
          <a:xfrm>
            <a:off x="539552" y="908720"/>
            <a:ext cx="8352928" cy="5517281"/>
          </a:xfrm>
          <a:prstGeom prst="rect">
            <a:avLst/>
          </a:prstGeom>
          <a:noFill/>
        </p:spPr>
      </p:pic>
    </p:spTree>
    <p:extLst>
      <p:ext uri="{BB962C8B-B14F-4D97-AF65-F5344CB8AC3E}">
        <p14:creationId xmlns:p14="http://schemas.microsoft.com/office/powerpoint/2010/main" val="3667029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380"/>
          <p:cNvGraphicFramePr/>
          <p:nvPr>
            <p:extLst>
              <p:ext uri="{D42A27DB-BD31-4B8C-83A1-F6EECF244321}">
                <p14:modId xmlns:p14="http://schemas.microsoft.com/office/powerpoint/2010/main" val="1073105667"/>
              </p:ext>
            </p:extLst>
          </p:nvPr>
        </p:nvGraphicFramePr>
        <p:xfrm>
          <a:off x="1828800" y="1219200"/>
          <a:ext cx="57150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kdörtgen 2"/>
          <p:cNvSpPr/>
          <p:nvPr/>
        </p:nvSpPr>
        <p:spPr>
          <a:xfrm>
            <a:off x="0" y="2060848"/>
            <a:ext cx="3231654" cy="1938992"/>
          </a:xfrm>
          <a:prstGeom prst="rect">
            <a:avLst/>
          </a:prstGeom>
        </p:spPr>
        <p:txBody>
          <a:bodyPr vert="horz">
            <a:spAutoFit/>
          </a:bodyPr>
          <a:lstStyle/>
          <a:p>
            <a:r>
              <a:rPr lang="tr-TR" sz="2400" dirty="0">
                <a:latin typeface="Arial Black" pitchFamily="34" charset="0"/>
              </a:rPr>
              <a:t>Tedbir Kararlarının Uygulanmasında Koordinasyon ve İşbirliği</a:t>
            </a:r>
            <a:endParaRPr lang="tr-TR" sz="2400" dirty="0"/>
          </a:p>
        </p:txBody>
      </p:sp>
      <p:pic>
        <p:nvPicPr>
          <p:cNvPr id="4" name="Picture 2" descr="C:\Users\Deniz\AppData\Local\Microsoft\Windows\Temporary Internet Files\Content.IE5\RWGRMIAR\1[1].jpg"/>
          <p:cNvPicPr>
            <a:picLocks noChangeAspect="1" noChangeArrowheads="1"/>
          </p:cNvPicPr>
          <p:nvPr/>
        </p:nvPicPr>
        <p:blipFill>
          <a:blip r:embed="rId7" cstate="print"/>
          <a:srcRect/>
          <a:stretch>
            <a:fillRect/>
          </a:stretch>
        </p:blipFill>
        <p:spPr bwMode="auto">
          <a:xfrm>
            <a:off x="-1" y="0"/>
            <a:ext cx="9144001" cy="6858000"/>
          </a:xfrm>
          <a:prstGeom prst="rect">
            <a:avLst/>
          </a:prstGeom>
          <a:noFill/>
        </p:spPr>
      </p:pic>
      <p:sp>
        <p:nvSpPr>
          <p:cNvPr id="2" name="Metin kutusu 1"/>
          <p:cNvSpPr txBox="1"/>
          <p:nvPr/>
        </p:nvSpPr>
        <p:spPr>
          <a:xfrm>
            <a:off x="179512" y="5085184"/>
            <a:ext cx="4608512" cy="707886"/>
          </a:xfrm>
          <a:prstGeom prst="rect">
            <a:avLst/>
          </a:prstGeom>
          <a:noFill/>
        </p:spPr>
        <p:txBody>
          <a:bodyPr wrap="square" rtlCol="0">
            <a:spAutoFit/>
          </a:bodyPr>
          <a:lstStyle/>
          <a:p>
            <a:r>
              <a:rPr lang="tr-TR" sz="4000" b="1" dirty="0" smtClean="0">
                <a:solidFill>
                  <a:schemeClr val="bg1"/>
                </a:solidFill>
                <a:latin typeface="Cambria" pitchFamily="18" charset="0"/>
              </a:rPr>
              <a:t>TEŞEKKÜRLER…</a:t>
            </a:r>
            <a:endParaRPr lang="tr-TR" sz="4000" b="1" dirty="0">
              <a:solidFill>
                <a:schemeClr val="bg1"/>
              </a:solidFill>
              <a:latin typeface="Cambria" pitchFamily="18" charset="0"/>
            </a:endParaRPr>
          </a:p>
        </p:txBody>
      </p:sp>
    </p:spTree>
    <p:extLst>
      <p:ext uri="{BB962C8B-B14F-4D97-AF65-F5344CB8AC3E}">
        <p14:creationId xmlns:p14="http://schemas.microsoft.com/office/powerpoint/2010/main" val="1974793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404664"/>
            <a:ext cx="8229600" cy="713234"/>
          </a:xfrm>
        </p:spPr>
        <p:txBody>
          <a:bodyPr>
            <a:normAutofit/>
          </a:bodyPr>
          <a:lstStyle/>
          <a:p>
            <a:pPr algn="ctr"/>
            <a:r>
              <a:rPr lang="tr-TR" sz="2000" b="1" dirty="0" smtClean="0"/>
              <a:t>ÇOCUK KORUMA KANUNU İŞLEYİŞ ŞEMASI</a:t>
            </a:r>
            <a:endParaRPr lang="tr-TR" sz="2000" b="1" dirty="0"/>
          </a:p>
        </p:txBody>
      </p:sp>
      <p:pic>
        <p:nvPicPr>
          <p:cNvPr id="1031" name="Picture 7" descr="C:\Users\user-3\Desktop\Adsız2.png"/>
          <p:cNvPicPr>
            <a:picLocks noChangeAspect="1" noChangeArrowheads="1"/>
          </p:cNvPicPr>
          <p:nvPr/>
        </p:nvPicPr>
        <p:blipFill>
          <a:blip r:embed="rId2" cstate="print"/>
          <a:srcRect/>
          <a:stretch>
            <a:fillRect/>
          </a:stretch>
        </p:blipFill>
        <p:spPr bwMode="auto">
          <a:xfrm>
            <a:off x="539552" y="908720"/>
            <a:ext cx="8352928" cy="5517281"/>
          </a:xfrm>
          <a:prstGeom prst="rect">
            <a:avLst/>
          </a:prstGeom>
          <a:noFill/>
        </p:spPr>
      </p:pic>
    </p:spTree>
    <p:extLst>
      <p:ext uri="{BB962C8B-B14F-4D97-AF65-F5344CB8AC3E}">
        <p14:creationId xmlns:p14="http://schemas.microsoft.com/office/powerpoint/2010/main" val="4186883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30" y="2132856"/>
            <a:ext cx="8686800" cy="4986536"/>
          </a:xfrm>
        </p:spPr>
        <p:txBody>
          <a:bodyPr/>
          <a:lstStyle/>
          <a:p>
            <a:r>
              <a:rPr lang="tr-TR" sz="4800" dirty="0" smtClean="0">
                <a:latin typeface="Times New Roman"/>
                <a:ea typeface="Times New Roman"/>
              </a:rPr>
              <a:t>Korunma ihtiyacı olan </a:t>
            </a:r>
            <a:r>
              <a:rPr lang="tr-TR" sz="4800" dirty="0">
                <a:latin typeface="Times New Roman"/>
                <a:ea typeface="Times New Roman"/>
              </a:rPr>
              <a:t>bir çocuğun ne tür tedbirlerle desteklenmeye ihtiyacı </a:t>
            </a:r>
            <a:r>
              <a:rPr lang="tr-TR" sz="4800" dirty="0" smtClean="0">
                <a:latin typeface="Times New Roman"/>
                <a:ea typeface="Times New Roman"/>
              </a:rPr>
              <a:t>olabilir?</a:t>
            </a:r>
            <a:endParaRPr lang="en-US" sz="4800" dirty="0"/>
          </a:p>
          <a:p>
            <a:endParaRPr lang="en-US" dirty="0"/>
          </a:p>
        </p:txBody>
      </p:sp>
    </p:spTree>
    <p:extLst>
      <p:ext uri="{BB962C8B-B14F-4D97-AF65-F5344CB8AC3E}">
        <p14:creationId xmlns:p14="http://schemas.microsoft.com/office/powerpoint/2010/main" val="1459504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a:xfrm>
            <a:off x="1199165" y="1570700"/>
            <a:ext cx="2001235" cy="493776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tr-TR" sz="2900" b="1" dirty="0" smtClean="0">
                <a:solidFill>
                  <a:srgbClr val="00B050"/>
                </a:solidFill>
              </a:rPr>
              <a:t>DANIŞMANLIK</a:t>
            </a:r>
          </a:p>
          <a:p>
            <a:pPr algn="ctr"/>
            <a:endParaRPr lang="tr-TR" b="1" dirty="0" smtClean="0"/>
          </a:p>
          <a:p>
            <a:pPr algn="ctr"/>
            <a:endParaRPr lang="tr-TR" b="1" dirty="0" smtClean="0"/>
          </a:p>
          <a:p>
            <a:pPr marL="0" indent="0">
              <a:buFont typeface="Arial" pitchFamily="34" charset="0"/>
              <a:buNone/>
            </a:pPr>
            <a:r>
              <a:rPr lang="tr-TR" b="1" dirty="0" smtClean="0">
                <a:solidFill>
                  <a:srgbClr val="0070C0"/>
                </a:solidFill>
              </a:rPr>
              <a:t>EĞİTİM</a:t>
            </a:r>
          </a:p>
          <a:p>
            <a:pPr marL="0" indent="0">
              <a:buFont typeface="Arial" pitchFamily="34" charset="0"/>
              <a:buNone/>
            </a:pPr>
            <a:endParaRPr lang="tr-TR" b="1" dirty="0" smtClean="0"/>
          </a:p>
          <a:p>
            <a:pPr marL="0" indent="0">
              <a:buFont typeface="Arial" pitchFamily="34" charset="0"/>
              <a:buNone/>
            </a:pPr>
            <a:endParaRPr lang="tr-TR" b="1" dirty="0" smtClean="0"/>
          </a:p>
          <a:p>
            <a:pPr marL="0" indent="0">
              <a:buFont typeface="Arial" pitchFamily="34" charset="0"/>
              <a:buNone/>
            </a:pPr>
            <a:r>
              <a:rPr lang="tr-TR" b="1" dirty="0" smtClean="0">
                <a:solidFill>
                  <a:schemeClr val="accent6">
                    <a:lumMod val="50000"/>
                  </a:schemeClr>
                </a:solidFill>
              </a:rPr>
              <a:t>BAKIM</a:t>
            </a:r>
          </a:p>
          <a:p>
            <a:pPr marL="0" indent="0">
              <a:buFont typeface="Arial" pitchFamily="34" charset="0"/>
              <a:buNone/>
            </a:pPr>
            <a:endParaRPr lang="tr-TR" b="1" dirty="0" smtClean="0"/>
          </a:p>
          <a:p>
            <a:pPr marL="0" indent="0">
              <a:buFont typeface="Arial" pitchFamily="34" charset="0"/>
              <a:buNone/>
            </a:pPr>
            <a:endParaRPr lang="tr-TR" b="1" dirty="0" smtClean="0"/>
          </a:p>
          <a:p>
            <a:pPr marL="0" indent="0">
              <a:buFont typeface="Arial" pitchFamily="34" charset="0"/>
              <a:buNone/>
            </a:pPr>
            <a:r>
              <a:rPr lang="tr-TR" b="1" dirty="0" smtClean="0">
                <a:solidFill>
                  <a:srgbClr val="00B0F0"/>
                </a:solidFill>
              </a:rPr>
              <a:t>SAĞLIK</a:t>
            </a:r>
          </a:p>
          <a:p>
            <a:pPr marL="0" indent="0">
              <a:buFont typeface="Arial" pitchFamily="34" charset="0"/>
              <a:buNone/>
            </a:pPr>
            <a:endParaRPr lang="tr-TR" b="1" dirty="0" smtClean="0"/>
          </a:p>
          <a:p>
            <a:pPr marL="0" indent="0">
              <a:buFont typeface="Arial" pitchFamily="34" charset="0"/>
              <a:buNone/>
            </a:pPr>
            <a:endParaRPr lang="tr-TR" b="1" dirty="0" smtClean="0"/>
          </a:p>
          <a:p>
            <a:pPr marL="0" indent="0">
              <a:buFont typeface="Arial" pitchFamily="34" charset="0"/>
              <a:buNone/>
            </a:pPr>
            <a:r>
              <a:rPr lang="tr-TR" b="1" dirty="0" smtClean="0">
                <a:solidFill>
                  <a:srgbClr val="7030A0"/>
                </a:solidFill>
              </a:rPr>
              <a:t>BARINMA</a:t>
            </a:r>
          </a:p>
          <a:p>
            <a:endParaRPr lang="tr-TR" dirty="0" smtClean="0"/>
          </a:p>
          <a:p>
            <a:endParaRPr lang="tr-TR" dirty="0" smtClean="0"/>
          </a:p>
          <a:p>
            <a:pPr marL="0" indent="0">
              <a:buFont typeface="Arial" pitchFamily="34" charset="0"/>
              <a:buNone/>
            </a:pPr>
            <a:endParaRPr lang="tr-TR" dirty="0"/>
          </a:p>
        </p:txBody>
      </p:sp>
      <p:sp>
        <p:nvSpPr>
          <p:cNvPr id="11" name="Metin kutusu 3"/>
          <p:cNvSpPr txBox="1"/>
          <p:nvPr/>
        </p:nvSpPr>
        <p:spPr>
          <a:xfrm>
            <a:off x="2349480" y="2051973"/>
            <a:ext cx="5184576" cy="116955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1400" dirty="0"/>
              <a:t>çocuğun bir eğitim kurumuna gündüzlü veya yatılı olarak devamına; iş ve meslek edinmesi amacıyla bir meslek veya sanat edinme kursuna gitmesine veya meslek sahibi bir ustanın yanına yahut kamuya ya da özel sektöre ait işyerlerine </a:t>
            </a:r>
            <a:r>
              <a:rPr lang="tr-TR" sz="1400" dirty="0" smtClean="0"/>
              <a:t>yerleştirilmesine</a:t>
            </a:r>
            <a:endParaRPr lang="tr-TR" sz="1400" dirty="0"/>
          </a:p>
        </p:txBody>
      </p:sp>
      <p:sp>
        <p:nvSpPr>
          <p:cNvPr id="12" name="Metin kutusu 9"/>
          <p:cNvSpPr txBox="1"/>
          <p:nvPr/>
        </p:nvSpPr>
        <p:spPr>
          <a:xfrm>
            <a:off x="2284762" y="4300256"/>
            <a:ext cx="5239566" cy="1077218"/>
          </a:xfrm>
          <a:prstGeom prst="rect">
            <a:avLst/>
          </a:prstGeom>
          <a:ln>
            <a:solidFill>
              <a:srgbClr val="00B0F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sz="1600" dirty="0"/>
              <a:t> çocuğun fiziksel ve ruhsal sağlığının korunması ve tedavisi için gerekli geçici veya sürekli tıbbî bakım ve rehabilitasyonuna, bağımlılık yapan Maddeleri kullananların tedavilerinin </a:t>
            </a:r>
            <a:r>
              <a:rPr lang="tr-TR" sz="1600" dirty="0" smtClean="0"/>
              <a:t>yapılmasına</a:t>
            </a:r>
            <a:endParaRPr lang="tr-TR" sz="1600" dirty="0"/>
          </a:p>
        </p:txBody>
      </p:sp>
      <p:sp>
        <p:nvSpPr>
          <p:cNvPr id="13" name="Metin kutusu 10"/>
          <p:cNvSpPr txBox="1"/>
          <p:nvPr/>
        </p:nvSpPr>
        <p:spPr>
          <a:xfrm>
            <a:off x="2305100" y="3212976"/>
            <a:ext cx="5184576" cy="954107"/>
          </a:xfrm>
          <a:prstGeom prst="rect">
            <a:avLst/>
          </a:prstGeom>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sz="1400" dirty="0" smtClean="0"/>
              <a:t>çocuğun bakımından sorumlu olan kimsenin herhangi bir nedenle görevini yerine getirememesi hâlinde, çocuğun resmî veya özel bakım yurdu ya da koruyucu aile hizmetlerinden yararlandırılması veya bu kurumlara yerleştirilmesine</a:t>
            </a:r>
            <a:endParaRPr lang="tr-TR" sz="1400" dirty="0"/>
          </a:p>
        </p:txBody>
      </p:sp>
      <p:sp>
        <p:nvSpPr>
          <p:cNvPr id="14" name="Metin kutusu 11"/>
          <p:cNvSpPr txBox="1"/>
          <p:nvPr/>
        </p:nvSpPr>
        <p:spPr>
          <a:xfrm>
            <a:off x="3063066" y="1093646"/>
            <a:ext cx="4501852" cy="954107"/>
          </a:xfrm>
          <a:prstGeom prst="rect">
            <a:avLst/>
          </a:prstGeom>
          <a:ln>
            <a:solidFill>
              <a:srgbClr val="00B05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sz="1400" dirty="0"/>
              <a:t>çocuğun bakımından sorumlu olan kimselere çocuk yetiştirme konusunda; çocuklara da eğitim ve gelişimleri ile ilgili sorunlarının çözümünde yol göstermeye</a:t>
            </a:r>
          </a:p>
        </p:txBody>
      </p:sp>
      <p:sp>
        <p:nvSpPr>
          <p:cNvPr id="15" name="Metin kutusu 12"/>
          <p:cNvSpPr txBox="1"/>
          <p:nvPr/>
        </p:nvSpPr>
        <p:spPr>
          <a:xfrm>
            <a:off x="2646462" y="5373216"/>
            <a:ext cx="4877866" cy="830997"/>
          </a:xfrm>
          <a:prstGeom prst="rect">
            <a:avLst/>
          </a:prstGeom>
          <a:solidFill>
            <a:schemeClr val="bg1"/>
          </a:solidFill>
          <a:ln>
            <a:solidFill>
              <a:srgbClr val="7030A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sz="1600" dirty="0">
                <a:solidFill>
                  <a:schemeClr val="tx1"/>
                </a:solidFill>
              </a:rPr>
              <a:t>barınma yeri olmayan çocuklu kimselere veya hayatı tehlikede olan hamile kadınlara uygun barınma yeri sağlamaya</a:t>
            </a:r>
          </a:p>
        </p:txBody>
      </p:sp>
      <p:sp>
        <p:nvSpPr>
          <p:cNvPr id="16" name="Metin kutusu 4"/>
          <p:cNvSpPr txBox="1"/>
          <p:nvPr/>
        </p:nvSpPr>
        <p:spPr>
          <a:xfrm>
            <a:off x="7668344" y="1128643"/>
            <a:ext cx="1202954" cy="923330"/>
          </a:xfrm>
          <a:prstGeom prst="rect">
            <a:avLst/>
          </a:prstGeom>
          <a:solidFill>
            <a:srgbClr val="00B050"/>
          </a:solidFill>
        </p:spPr>
        <p:style>
          <a:lnRef idx="3">
            <a:schemeClr val="lt1"/>
          </a:lnRef>
          <a:fillRef idx="1">
            <a:schemeClr val="accent1"/>
          </a:fillRef>
          <a:effectRef idx="1">
            <a:schemeClr val="accent1"/>
          </a:effectRef>
          <a:fontRef idx="minor">
            <a:schemeClr val="lt1"/>
          </a:fontRef>
        </p:style>
        <p:txBody>
          <a:bodyPr wrap="square" rtlCol="0">
            <a:spAutoFit/>
          </a:bodyPr>
          <a:lstStyle/>
          <a:p>
            <a:r>
              <a:rPr lang="tr-TR" b="1" dirty="0" smtClean="0">
                <a:solidFill>
                  <a:schemeClr val="bg1"/>
                </a:solidFill>
              </a:rPr>
              <a:t>M.E.B.</a:t>
            </a:r>
          </a:p>
          <a:p>
            <a:r>
              <a:rPr lang="tr-TR" b="1" dirty="0" smtClean="0">
                <a:solidFill>
                  <a:schemeClr val="bg1"/>
                </a:solidFill>
              </a:rPr>
              <a:t>ASPB</a:t>
            </a:r>
          </a:p>
          <a:p>
            <a:r>
              <a:rPr lang="tr-TR" b="1" dirty="0" smtClean="0">
                <a:solidFill>
                  <a:schemeClr val="bg1"/>
                </a:solidFill>
              </a:rPr>
              <a:t>Yerel Yön.</a:t>
            </a:r>
            <a:endParaRPr lang="tr-TR" b="1" dirty="0">
              <a:solidFill>
                <a:schemeClr val="bg1"/>
              </a:solidFill>
            </a:endParaRPr>
          </a:p>
        </p:txBody>
      </p:sp>
      <p:sp>
        <p:nvSpPr>
          <p:cNvPr id="17" name="Metin kutusu 14"/>
          <p:cNvSpPr txBox="1"/>
          <p:nvPr/>
        </p:nvSpPr>
        <p:spPr>
          <a:xfrm>
            <a:off x="7740352" y="5301208"/>
            <a:ext cx="1202954" cy="923330"/>
          </a:xfrm>
          <a:prstGeom prst="rect">
            <a:avLst/>
          </a:prstGeom>
          <a:solidFill>
            <a:srgbClr val="7030A0"/>
          </a:solidFill>
        </p:spPr>
        <p:style>
          <a:lnRef idx="3">
            <a:schemeClr val="lt1"/>
          </a:lnRef>
          <a:fillRef idx="1">
            <a:schemeClr val="accent1"/>
          </a:fillRef>
          <a:effectRef idx="1">
            <a:schemeClr val="accent1"/>
          </a:effectRef>
          <a:fontRef idx="minor">
            <a:schemeClr val="lt1"/>
          </a:fontRef>
        </p:style>
        <p:txBody>
          <a:bodyPr wrap="square" rtlCol="0">
            <a:spAutoFit/>
          </a:bodyPr>
          <a:lstStyle/>
          <a:p>
            <a:r>
              <a:rPr lang="tr-TR" b="1" dirty="0" smtClean="0">
                <a:solidFill>
                  <a:schemeClr val="bg1"/>
                </a:solidFill>
              </a:rPr>
              <a:t>ASPB</a:t>
            </a:r>
          </a:p>
          <a:p>
            <a:r>
              <a:rPr lang="tr-TR" b="1" dirty="0" smtClean="0">
                <a:solidFill>
                  <a:schemeClr val="bg1"/>
                </a:solidFill>
              </a:rPr>
              <a:t>Yerel Yön.</a:t>
            </a:r>
          </a:p>
          <a:p>
            <a:r>
              <a:rPr lang="tr-TR" b="1" dirty="0">
                <a:solidFill>
                  <a:schemeClr val="bg1"/>
                </a:solidFill>
              </a:rPr>
              <a:t>M.E.B</a:t>
            </a:r>
            <a:r>
              <a:rPr lang="tr-TR" b="1" dirty="0" smtClean="0">
                <a:solidFill>
                  <a:schemeClr val="bg1"/>
                </a:solidFill>
              </a:rPr>
              <a:t>.</a:t>
            </a:r>
            <a:endParaRPr lang="tr-TR" b="1" dirty="0">
              <a:solidFill>
                <a:schemeClr val="bg1"/>
              </a:solidFill>
            </a:endParaRPr>
          </a:p>
        </p:txBody>
      </p:sp>
      <p:sp>
        <p:nvSpPr>
          <p:cNvPr id="18" name="Metin kutusu 15"/>
          <p:cNvSpPr txBox="1"/>
          <p:nvPr/>
        </p:nvSpPr>
        <p:spPr>
          <a:xfrm>
            <a:off x="7668344" y="2197693"/>
            <a:ext cx="1202954" cy="646331"/>
          </a:xfrm>
          <a:prstGeom prst="rect">
            <a:avLst/>
          </a:prstGeom>
          <a:solidFill>
            <a:srgbClr val="0070C0"/>
          </a:solidFill>
        </p:spPr>
        <p:style>
          <a:lnRef idx="3">
            <a:schemeClr val="lt1"/>
          </a:lnRef>
          <a:fillRef idx="1">
            <a:schemeClr val="accent1"/>
          </a:fillRef>
          <a:effectRef idx="1">
            <a:schemeClr val="accent1"/>
          </a:effectRef>
          <a:fontRef idx="minor">
            <a:schemeClr val="lt1"/>
          </a:fontRef>
        </p:style>
        <p:txBody>
          <a:bodyPr wrap="square" rtlCol="0">
            <a:spAutoFit/>
          </a:bodyPr>
          <a:lstStyle/>
          <a:p>
            <a:r>
              <a:rPr lang="tr-TR" b="1" dirty="0" smtClean="0">
                <a:solidFill>
                  <a:schemeClr val="bg1"/>
                </a:solidFill>
              </a:rPr>
              <a:t>M.E.B.</a:t>
            </a:r>
          </a:p>
          <a:p>
            <a:r>
              <a:rPr lang="tr-TR" b="1" dirty="0" smtClean="0">
                <a:solidFill>
                  <a:schemeClr val="bg1"/>
                </a:solidFill>
              </a:rPr>
              <a:t>ÇSGB</a:t>
            </a:r>
            <a:endParaRPr lang="tr-TR" b="1" dirty="0">
              <a:solidFill>
                <a:schemeClr val="bg1"/>
              </a:solidFill>
            </a:endParaRPr>
          </a:p>
        </p:txBody>
      </p:sp>
      <p:sp>
        <p:nvSpPr>
          <p:cNvPr id="19" name="Metin kutusu 16"/>
          <p:cNvSpPr txBox="1"/>
          <p:nvPr/>
        </p:nvSpPr>
        <p:spPr>
          <a:xfrm>
            <a:off x="7760343" y="3464389"/>
            <a:ext cx="1202954" cy="369332"/>
          </a:xfrm>
          <a:prstGeom prst="rect">
            <a:avLst/>
          </a:prstGeom>
          <a:solidFill>
            <a:schemeClr val="accent6">
              <a:lumMod val="75000"/>
            </a:schemeClr>
          </a:solidFill>
        </p:spPr>
        <p:style>
          <a:lnRef idx="3">
            <a:schemeClr val="lt1"/>
          </a:lnRef>
          <a:fillRef idx="1">
            <a:schemeClr val="accent1"/>
          </a:fillRef>
          <a:effectRef idx="1">
            <a:schemeClr val="accent1"/>
          </a:effectRef>
          <a:fontRef idx="minor">
            <a:schemeClr val="lt1"/>
          </a:fontRef>
        </p:style>
        <p:txBody>
          <a:bodyPr wrap="square" rtlCol="0">
            <a:spAutoFit/>
          </a:bodyPr>
          <a:lstStyle/>
          <a:p>
            <a:r>
              <a:rPr lang="tr-TR" b="1" dirty="0" smtClean="0">
                <a:solidFill>
                  <a:schemeClr val="bg1"/>
                </a:solidFill>
              </a:rPr>
              <a:t>ASPB</a:t>
            </a:r>
          </a:p>
        </p:txBody>
      </p:sp>
      <p:sp>
        <p:nvSpPr>
          <p:cNvPr id="20" name="Metin kutusu 17"/>
          <p:cNvSpPr txBox="1"/>
          <p:nvPr/>
        </p:nvSpPr>
        <p:spPr>
          <a:xfrm>
            <a:off x="7740352" y="4346422"/>
            <a:ext cx="1202954" cy="923330"/>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wrap="square" rtlCol="0">
            <a:spAutoFit/>
          </a:bodyPr>
          <a:lstStyle/>
          <a:p>
            <a:r>
              <a:rPr lang="tr-TR" b="1" dirty="0" smtClean="0">
                <a:solidFill>
                  <a:schemeClr val="bg1"/>
                </a:solidFill>
              </a:rPr>
              <a:t>Sağlık Bak.</a:t>
            </a:r>
          </a:p>
          <a:p>
            <a:r>
              <a:rPr lang="tr-TR" b="1" dirty="0" smtClean="0">
                <a:solidFill>
                  <a:schemeClr val="bg1"/>
                </a:solidFill>
              </a:rPr>
              <a:t>ASPB</a:t>
            </a:r>
            <a:endParaRPr lang="tr-TR" b="1" dirty="0">
              <a:solidFill>
                <a:schemeClr val="bg1"/>
              </a:solidFill>
            </a:endParaRPr>
          </a:p>
        </p:txBody>
      </p:sp>
      <p:pic>
        <p:nvPicPr>
          <p:cNvPr id="1026" name="Picture 2" descr="C:\Users\gkocyildirim\AppData\Local\Microsoft\Windows\Temporary Internet Files\Content.IE5\1FR7CU2K\MC90038257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325" y="2444140"/>
            <a:ext cx="1020249" cy="102024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gkocyildirim\AppData\Local\Microsoft\Windows\Temporary Internet Files\Content.IE5\1FR7CU2K\MC90041357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1878" y="4587193"/>
            <a:ext cx="1164060" cy="7061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gkocyildirim\AppData\Local\Microsoft\Windows\Temporary Internet Files\Content.IE5\WM66WMWE\MC90043977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481" y="5624955"/>
            <a:ext cx="1199165" cy="119916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gkocyildirim\AppData\Local\Microsoft\Windows\Temporary Internet Files\Content.IE5\1FR7CU2K\MC900216682[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5937" y="1492473"/>
            <a:ext cx="979238" cy="89722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gkocyildirim\AppData\Local\Microsoft\Windows\Temporary Internet Files\Content.IE5\9V6UINPK\MC900044838[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6222" y="3509777"/>
            <a:ext cx="1143681" cy="1059606"/>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1277646" y="0"/>
            <a:ext cx="6482697" cy="830997"/>
          </a:xfrm>
          <a:prstGeom prst="rect">
            <a:avLst/>
          </a:prstGeom>
        </p:spPr>
        <p:txBody>
          <a:bodyPr wrap="square">
            <a:spAutoFit/>
          </a:bodyPr>
          <a:lstStyle/>
          <a:p>
            <a:pPr algn="ctr"/>
            <a:r>
              <a:rPr lang="tr-TR" sz="2400" dirty="0">
                <a:latin typeface="Arial Black" pitchFamily="34" charset="0"/>
              </a:rPr>
              <a:t>Koruyucu ve Destekleyici Tedbirler </a:t>
            </a:r>
            <a:br>
              <a:rPr lang="tr-TR" sz="2400" dirty="0">
                <a:latin typeface="Arial Black" pitchFamily="34" charset="0"/>
              </a:rPr>
            </a:br>
            <a:r>
              <a:rPr lang="tr-TR" sz="2400" dirty="0">
                <a:latin typeface="Arial Black" pitchFamily="34" charset="0"/>
              </a:rPr>
              <a:t>(ÇKK </a:t>
            </a:r>
            <a:r>
              <a:rPr lang="tr-TR" sz="2400" dirty="0" err="1">
                <a:latin typeface="Arial Black" pitchFamily="34" charset="0"/>
              </a:rPr>
              <a:t>md.</a:t>
            </a:r>
            <a:r>
              <a:rPr lang="tr-TR" sz="2400" dirty="0">
                <a:latin typeface="Arial Black" pitchFamily="34" charset="0"/>
              </a:rPr>
              <a:t> 5)</a:t>
            </a:r>
            <a:endParaRPr lang="tr-TR" sz="2400" dirty="0"/>
          </a:p>
        </p:txBody>
      </p:sp>
    </p:spTree>
    <p:extLst>
      <p:ext uri="{BB962C8B-B14F-4D97-AF65-F5344CB8AC3E}">
        <p14:creationId xmlns:p14="http://schemas.microsoft.com/office/powerpoint/2010/main" val="91169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wipe(down)">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wipe(down)">
                                      <p:cBhvr>
                                        <p:cTn id="17" dur="5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wipe(down)">
                                      <p:cBhvr>
                                        <p:cTn id="22" dur="500"/>
                                        <p:tgtEl>
                                          <p:spTgt spid="5">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animEffect transition="in" filter="wipe(down)">
                                      <p:cBhvr>
                                        <p:cTn id="27" dur="500"/>
                                        <p:tgtEl>
                                          <p:spTgt spid="5">
                                            <p:txEl>
                                              <p:pRg st="12" end="1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randombar(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randombar(horizontal)">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additive="base">
                                        <p:cTn id="48" dur="500" fill="hold"/>
                                        <p:tgtEl>
                                          <p:spTgt spid="18"/>
                                        </p:tgtEl>
                                        <p:attrNameLst>
                                          <p:attrName>ppt_x</p:attrName>
                                        </p:attrNameLst>
                                      </p:cBhvr>
                                      <p:tavLst>
                                        <p:tav tm="0">
                                          <p:val>
                                            <p:strVal val="#ppt_x"/>
                                          </p:val>
                                        </p:tav>
                                        <p:tav tm="100000">
                                          <p:val>
                                            <p:strVal val="#ppt_x"/>
                                          </p:val>
                                        </p:tav>
                                      </p:tavLst>
                                    </p:anim>
                                    <p:anim calcmode="lin" valueType="num">
                                      <p:cBhvr additive="base">
                                        <p:cTn id="4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randombar(horizontal)">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4" presetClass="entr" presetSubtype="1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randombar(horizontal)">
                                      <p:cBhvr>
                                        <p:cTn id="65" dur="500"/>
                                        <p:tgtEl>
                                          <p:spTgt spid="12"/>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 calcmode="lin" valueType="num">
                                      <p:cBhvr additive="base">
                                        <p:cTn id="70" dur="500" fill="hold"/>
                                        <p:tgtEl>
                                          <p:spTgt spid="20"/>
                                        </p:tgtEl>
                                        <p:attrNameLst>
                                          <p:attrName>ppt_x</p:attrName>
                                        </p:attrNameLst>
                                      </p:cBhvr>
                                      <p:tavLst>
                                        <p:tav tm="0">
                                          <p:val>
                                            <p:strVal val="#ppt_x"/>
                                          </p:val>
                                        </p:tav>
                                        <p:tav tm="100000">
                                          <p:val>
                                            <p:strVal val="#ppt_x"/>
                                          </p:val>
                                        </p:tav>
                                      </p:tavLst>
                                    </p:anim>
                                    <p:anim calcmode="lin" valueType="num">
                                      <p:cBhvr additive="base">
                                        <p:cTn id="7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randombar(horizontal)">
                                      <p:cBhvr>
                                        <p:cTn id="76" dur="500"/>
                                        <p:tgtEl>
                                          <p:spTgt spid="15"/>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additive="base">
                                        <p:cTn id="81" dur="500" fill="hold"/>
                                        <p:tgtEl>
                                          <p:spTgt spid="17"/>
                                        </p:tgtEl>
                                        <p:attrNameLst>
                                          <p:attrName>ppt_x</p:attrName>
                                        </p:attrNameLst>
                                      </p:cBhvr>
                                      <p:tavLst>
                                        <p:tav tm="0">
                                          <p:val>
                                            <p:strVal val="#ppt_x"/>
                                          </p:val>
                                        </p:tav>
                                        <p:tav tm="100000">
                                          <p:val>
                                            <p:strVal val="#ppt_x"/>
                                          </p:val>
                                        </p:tav>
                                      </p:tavLst>
                                    </p:anim>
                                    <p:anim calcmode="lin" valueType="num">
                                      <p:cBhvr additive="base">
                                        <p:cTn id="8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1628800"/>
            <a:ext cx="9023920" cy="5000600"/>
          </a:xfrm>
        </p:spPr>
        <p:txBody>
          <a:bodyPr/>
          <a:lstStyle/>
          <a:p>
            <a:r>
              <a:rPr lang="en-US" dirty="0"/>
              <a:t>Bu </a:t>
            </a:r>
            <a:r>
              <a:rPr lang="en-US" dirty="0" err="1" smtClean="0"/>
              <a:t>tedbirler</a:t>
            </a:r>
            <a:r>
              <a:rPr lang="tr-TR" dirty="0" smtClean="0"/>
              <a:t> </a:t>
            </a:r>
            <a:r>
              <a:rPr lang="en-US" dirty="0" smtClean="0"/>
              <a:t> </a:t>
            </a:r>
            <a:r>
              <a:rPr lang="en-US" dirty="0" err="1"/>
              <a:t>sadece</a:t>
            </a:r>
            <a:r>
              <a:rPr lang="en-US" dirty="0"/>
              <a:t> </a:t>
            </a:r>
            <a:r>
              <a:rPr lang="en-US" dirty="0" err="1" smtClean="0"/>
              <a:t>korunma</a:t>
            </a:r>
            <a:r>
              <a:rPr lang="en-US" dirty="0" smtClean="0"/>
              <a:t> </a:t>
            </a:r>
            <a:r>
              <a:rPr lang="en-US" dirty="0" err="1"/>
              <a:t>ihtiyacı</a:t>
            </a:r>
            <a:r>
              <a:rPr lang="en-US" dirty="0"/>
              <a:t> </a:t>
            </a:r>
            <a:r>
              <a:rPr lang="en-US" dirty="0" err="1"/>
              <a:t>olan</a:t>
            </a:r>
            <a:r>
              <a:rPr lang="en-US" dirty="0"/>
              <a:t> </a:t>
            </a:r>
            <a:r>
              <a:rPr lang="en-US" dirty="0" err="1"/>
              <a:t>çocuklar</a:t>
            </a:r>
            <a:r>
              <a:rPr lang="en-US" dirty="0"/>
              <a:t> </a:t>
            </a:r>
            <a:r>
              <a:rPr lang="en-US" dirty="0" err="1"/>
              <a:t>için</a:t>
            </a:r>
            <a:r>
              <a:rPr lang="en-US" dirty="0"/>
              <a:t> </a:t>
            </a:r>
            <a:r>
              <a:rPr lang="en-US" dirty="0" err="1"/>
              <a:t>değil</a:t>
            </a:r>
            <a:r>
              <a:rPr lang="en-US" dirty="0"/>
              <a:t> </a:t>
            </a:r>
            <a:r>
              <a:rPr lang="en-US" dirty="0" err="1"/>
              <a:t>aynı</a:t>
            </a:r>
            <a:r>
              <a:rPr lang="en-US" dirty="0"/>
              <a:t> </a:t>
            </a:r>
            <a:r>
              <a:rPr lang="en-US" dirty="0" err="1"/>
              <a:t>zamanda</a:t>
            </a:r>
            <a:r>
              <a:rPr lang="en-US" dirty="0"/>
              <a:t> </a:t>
            </a:r>
            <a:r>
              <a:rPr lang="en-US" dirty="0" err="1">
                <a:solidFill>
                  <a:srgbClr val="FF0000"/>
                </a:solidFill>
              </a:rPr>
              <a:t>suça</a:t>
            </a:r>
            <a:r>
              <a:rPr lang="en-US" dirty="0">
                <a:solidFill>
                  <a:srgbClr val="FF0000"/>
                </a:solidFill>
              </a:rPr>
              <a:t> </a:t>
            </a:r>
            <a:r>
              <a:rPr lang="en-US" dirty="0" err="1">
                <a:solidFill>
                  <a:srgbClr val="FF0000"/>
                </a:solidFill>
              </a:rPr>
              <a:t>sürüklenen</a:t>
            </a:r>
            <a:r>
              <a:rPr lang="en-US" dirty="0">
                <a:solidFill>
                  <a:srgbClr val="FF0000"/>
                </a:solidFill>
              </a:rPr>
              <a:t> </a:t>
            </a:r>
            <a:r>
              <a:rPr lang="en-US" dirty="0" err="1"/>
              <a:t>çocuklar</a:t>
            </a:r>
            <a:r>
              <a:rPr lang="en-US" dirty="0"/>
              <a:t> </a:t>
            </a:r>
            <a:r>
              <a:rPr lang="en-US" dirty="0" err="1" smtClean="0"/>
              <a:t>için</a:t>
            </a:r>
            <a:r>
              <a:rPr lang="tr-TR" dirty="0" smtClean="0"/>
              <a:t> </a:t>
            </a:r>
            <a:r>
              <a:rPr lang="en-US" dirty="0" smtClean="0"/>
              <a:t>de </a:t>
            </a:r>
            <a:r>
              <a:rPr lang="en-US" dirty="0" err="1" smtClean="0"/>
              <a:t>uygulanabil</a:t>
            </a:r>
            <a:r>
              <a:rPr lang="tr-TR" dirty="0" err="1" smtClean="0"/>
              <a:t>mektedir</a:t>
            </a:r>
            <a:r>
              <a:rPr lang="en-US" dirty="0" smtClean="0"/>
              <a:t>. </a:t>
            </a:r>
            <a:endParaRPr lang="tr-TR" dirty="0" smtClean="0"/>
          </a:p>
          <a:p>
            <a:endParaRPr lang="tr-TR" dirty="0"/>
          </a:p>
          <a:p>
            <a:r>
              <a:rPr lang="tr-TR" dirty="0" smtClean="0"/>
              <a:t>Ceza sorumluluğu olmayan çocuklar</a:t>
            </a:r>
          </a:p>
          <a:p>
            <a:pPr marL="0" indent="0">
              <a:buNone/>
            </a:pPr>
            <a:r>
              <a:rPr lang="tr-TR" dirty="0"/>
              <a:t>h</a:t>
            </a:r>
            <a:r>
              <a:rPr lang="tr-TR" dirty="0" smtClean="0"/>
              <a:t>akkında </a:t>
            </a:r>
            <a:r>
              <a:rPr lang="tr-TR" b="1" dirty="0" smtClean="0"/>
              <a:t>çocuğa özgü güvenlik tedbi-</a:t>
            </a:r>
          </a:p>
          <a:p>
            <a:pPr marL="0" indent="0">
              <a:buNone/>
            </a:pPr>
            <a:r>
              <a:rPr lang="tr-TR" b="1" dirty="0"/>
              <a:t>r</a:t>
            </a:r>
            <a:r>
              <a:rPr lang="tr-TR" b="1" dirty="0" smtClean="0"/>
              <a:t>ine</a:t>
            </a:r>
            <a:r>
              <a:rPr lang="tr-TR" dirty="0" smtClean="0"/>
              <a:t> hükmedilir. (TCK- 31.madde )</a:t>
            </a:r>
          </a:p>
        </p:txBody>
      </p:sp>
      <p:pic>
        <p:nvPicPr>
          <p:cNvPr id="2050" name="Picture 2" descr="C:\Users\gkocyildirim\AppData\Local\Microsoft\Windows\Temporary Internet Files\Content.IE5\WM66WMWE\MC90043388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6290" y="2643743"/>
            <a:ext cx="1518692" cy="151869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524328" y="4162435"/>
            <a:ext cx="1630558" cy="1877437"/>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tr-TR" sz="4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KDT</a:t>
            </a:r>
          </a:p>
          <a:p>
            <a:pPr algn="ctr"/>
            <a:r>
              <a:rPr lang="tr-TR" sz="20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(ÇKK 11)</a:t>
            </a:r>
            <a:endParaRPr lang="en-US" sz="20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6" name="Dikdörtgen 5"/>
          <p:cNvSpPr/>
          <p:nvPr/>
        </p:nvSpPr>
        <p:spPr>
          <a:xfrm>
            <a:off x="2339752" y="692696"/>
            <a:ext cx="5400600" cy="646331"/>
          </a:xfrm>
          <a:prstGeom prst="rect">
            <a:avLst/>
          </a:prstGeom>
        </p:spPr>
        <p:txBody>
          <a:bodyPr wrap="square">
            <a:spAutoFit/>
          </a:bodyPr>
          <a:lstStyle/>
          <a:p>
            <a:pPr algn="ctr"/>
            <a:r>
              <a:rPr lang="tr-TR" sz="3600" dirty="0">
                <a:latin typeface="Arial Black" pitchFamily="34" charset="0"/>
              </a:rPr>
              <a:t>DİKKAT!!!</a:t>
            </a:r>
            <a:endParaRPr lang="tr-TR" sz="36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700808"/>
            <a:ext cx="8807896" cy="4928592"/>
          </a:xfrm>
        </p:spPr>
        <p:txBody>
          <a:bodyPr>
            <a:normAutofit fontScale="70000" lnSpcReduction="20000"/>
          </a:bodyPr>
          <a:lstStyle/>
          <a:p>
            <a:pPr marL="0" indent="0">
              <a:buNone/>
            </a:pPr>
            <a:r>
              <a:rPr lang="tr-TR" sz="4000" dirty="0"/>
              <a:t>A</a:t>
            </a:r>
            <a:r>
              <a:rPr lang="en-US" sz="4000" dirty="0" err="1" smtClean="0"/>
              <a:t>dlî</a:t>
            </a:r>
            <a:r>
              <a:rPr lang="en-US" sz="4000" dirty="0" smtClean="0"/>
              <a:t> </a:t>
            </a:r>
            <a:r>
              <a:rPr lang="en-US" sz="4000" dirty="0" err="1"/>
              <a:t>ve</a:t>
            </a:r>
            <a:r>
              <a:rPr lang="en-US" sz="4000" dirty="0"/>
              <a:t> </a:t>
            </a:r>
            <a:r>
              <a:rPr lang="en-US" sz="4000" dirty="0" err="1"/>
              <a:t>idarî</a:t>
            </a:r>
            <a:r>
              <a:rPr lang="en-US" sz="4000" dirty="0"/>
              <a:t> </a:t>
            </a:r>
            <a:r>
              <a:rPr lang="en-US" sz="4000" dirty="0" err="1"/>
              <a:t>merciler</a:t>
            </a:r>
            <a:r>
              <a:rPr lang="en-US" sz="4000" dirty="0"/>
              <a:t>, </a:t>
            </a:r>
            <a:endParaRPr lang="tr-TR" sz="4000" dirty="0" smtClean="0"/>
          </a:p>
          <a:p>
            <a:pPr marL="0" indent="0">
              <a:buNone/>
            </a:pPr>
            <a:r>
              <a:rPr lang="tr-TR" sz="4000" dirty="0" err="1"/>
              <a:t>K</a:t>
            </a:r>
            <a:r>
              <a:rPr lang="en-US" sz="4000" dirty="0" err="1" smtClean="0"/>
              <a:t>olluk</a:t>
            </a:r>
            <a:r>
              <a:rPr lang="en-US" sz="4000" dirty="0" smtClean="0"/>
              <a:t> </a:t>
            </a:r>
            <a:r>
              <a:rPr lang="en-US" sz="4000" dirty="0" err="1" smtClean="0"/>
              <a:t>görevlileri</a:t>
            </a:r>
            <a:r>
              <a:rPr lang="en-US" sz="4000" dirty="0"/>
              <a:t>, </a:t>
            </a:r>
            <a:endParaRPr lang="tr-TR" sz="4000" dirty="0" smtClean="0"/>
          </a:p>
          <a:p>
            <a:pPr marL="0" indent="0">
              <a:buNone/>
            </a:pPr>
            <a:r>
              <a:rPr lang="tr-TR" sz="4000" dirty="0" err="1"/>
              <a:t>S</a:t>
            </a:r>
            <a:r>
              <a:rPr lang="en-US" sz="4000" dirty="0" err="1" smtClean="0"/>
              <a:t>ağlık</a:t>
            </a:r>
            <a:r>
              <a:rPr lang="en-US" sz="4000" dirty="0" smtClean="0"/>
              <a:t> </a:t>
            </a:r>
            <a:r>
              <a:rPr lang="en-US" sz="4000" dirty="0" err="1"/>
              <a:t>ve</a:t>
            </a:r>
            <a:r>
              <a:rPr lang="en-US" sz="4000" dirty="0"/>
              <a:t> </a:t>
            </a:r>
            <a:r>
              <a:rPr lang="en-US" sz="4000" dirty="0" err="1"/>
              <a:t>eğitim</a:t>
            </a:r>
            <a:r>
              <a:rPr lang="en-US" sz="4000" dirty="0"/>
              <a:t> </a:t>
            </a:r>
            <a:r>
              <a:rPr lang="en-US" sz="4000" dirty="0" err="1"/>
              <a:t>kuruluşları</a:t>
            </a:r>
            <a:r>
              <a:rPr lang="en-US" sz="4000" dirty="0"/>
              <a:t>, </a:t>
            </a:r>
            <a:endParaRPr lang="tr-TR" sz="4000" dirty="0" smtClean="0"/>
          </a:p>
          <a:p>
            <a:pPr marL="0" indent="0">
              <a:buNone/>
            </a:pPr>
            <a:r>
              <a:rPr lang="tr-TR" sz="4000" dirty="0" err="1"/>
              <a:t>S</a:t>
            </a:r>
            <a:r>
              <a:rPr lang="en-US" sz="4000" dirty="0" err="1" smtClean="0"/>
              <a:t>ivil</a:t>
            </a:r>
            <a:r>
              <a:rPr lang="en-US" sz="4000" dirty="0" smtClean="0"/>
              <a:t> </a:t>
            </a:r>
            <a:r>
              <a:rPr lang="en-US" sz="4000" dirty="0" err="1"/>
              <a:t>toplum</a:t>
            </a:r>
            <a:r>
              <a:rPr lang="en-US" sz="4000" dirty="0"/>
              <a:t> </a:t>
            </a:r>
            <a:r>
              <a:rPr lang="en-US" sz="4000" dirty="0" err="1"/>
              <a:t>kuruluşları</a:t>
            </a:r>
            <a:r>
              <a:rPr lang="en-US" sz="4000" dirty="0" smtClean="0"/>
              <a:t>,</a:t>
            </a:r>
            <a:endParaRPr lang="tr-TR" sz="4000" dirty="0" smtClean="0"/>
          </a:p>
          <a:p>
            <a:pPr marL="0" indent="0">
              <a:buNone/>
            </a:pPr>
            <a:r>
              <a:rPr lang="tr-TR" sz="4000" dirty="0" err="1"/>
              <a:t>K</a:t>
            </a:r>
            <a:r>
              <a:rPr lang="en-US" sz="4000" dirty="0" err="1" smtClean="0"/>
              <a:t>öy</a:t>
            </a:r>
            <a:r>
              <a:rPr lang="en-US" sz="4000" dirty="0" smtClean="0"/>
              <a:t> </a:t>
            </a:r>
            <a:r>
              <a:rPr lang="en-US" sz="4000" dirty="0" err="1"/>
              <a:t>ve</a:t>
            </a:r>
            <a:r>
              <a:rPr lang="en-US" sz="4000" dirty="0"/>
              <a:t> </a:t>
            </a:r>
            <a:r>
              <a:rPr lang="en-US" sz="4000" dirty="0" err="1"/>
              <a:t>mahalle</a:t>
            </a:r>
            <a:r>
              <a:rPr lang="en-US" sz="4000" dirty="0"/>
              <a:t> </a:t>
            </a:r>
            <a:r>
              <a:rPr lang="en-US" sz="4000" dirty="0" err="1"/>
              <a:t>muhtarları</a:t>
            </a:r>
            <a:r>
              <a:rPr lang="en-US" sz="4000" dirty="0" smtClean="0"/>
              <a:t>,</a:t>
            </a:r>
            <a:endParaRPr lang="tr-TR" sz="4000" dirty="0" smtClean="0"/>
          </a:p>
          <a:p>
            <a:pPr marL="0" indent="0">
              <a:buNone/>
            </a:pPr>
            <a:r>
              <a:rPr lang="tr-TR" sz="4000" dirty="0"/>
              <a:t>B</a:t>
            </a:r>
            <a:r>
              <a:rPr lang="en-US" sz="4000" dirty="0" err="1" smtClean="0"/>
              <a:t>elediye</a:t>
            </a:r>
            <a:r>
              <a:rPr lang="en-US" sz="4000" dirty="0" smtClean="0"/>
              <a:t> </a:t>
            </a:r>
            <a:r>
              <a:rPr lang="en-US" sz="4000" dirty="0" err="1"/>
              <a:t>zabıta</a:t>
            </a:r>
            <a:r>
              <a:rPr lang="en-US" sz="4000" dirty="0"/>
              <a:t> </a:t>
            </a:r>
            <a:r>
              <a:rPr lang="en-US" sz="4000" dirty="0" err="1"/>
              <a:t>memurları</a:t>
            </a:r>
            <a:r>
              <a:rPr lang="en-US" sz="4000" dirty="0"/>
              <a:t>, </a:t>
            </a:r>
            <a:endParaRPr lang="tr-TR" sz="4000" dirty="0" smtClean="0"/>
          </a:p>
          <a:p>
            <a:pPr marL="0" indent="0">
              <a:buNone/>
            </a:pPr>
            <a:r>
              <a:rPr lang="tr-TR" sz="4000" dirty="0"/>
              <a:t>K</a:t>
            </a:r>
            <a:r>
              <a:rPr lang="en-US" sz="4000" dirty="0" err="1" smtClean="0"/>
              <a:t>amu</a:t>
            </a:r>
            <a:r>
              <a:rPr lang="en-US" sz="4000" dirty="0" smtClean="0"/>
              <a:t> </a:t>
            </a:r>
            <a:r>
              <a:rPr lang="en-US" sz="4000" dirty="0" err="1"/>
              <a:t>kurum</a:t>
            </a:r>
            <a:r>
              <a:rPr lang="en-US" sz="4000" dirty="0"/>
              <a:t> </a:t>
            </a:r>
            <a:r>
              <a:rPr lang="en-US" sz="4000" dirty="0" err="1"/>
              <a:t>ve</a:t>
            </a:r>
            <a:r>
              <a:rPr lang="en-US" sz="4000" dirty="0"/>
              <a:t> </a:t>
            </a:r>
            <a:r>
              <a:rPr lang="en-US" sz="4000" dirty="0" err="1"/>
              <a:t>kuruluşlarının</a:t>
            </a:r>
            <a:r>
              <a:rPr lang="en-US" sz="4000" dirty="0"/>
              <a:t> </a:t>
            </a:r>
            <a:r>
              <a:rPr lang="en-US" sz="4000" dirty="0" err="1" smtClean="0"/>
              <a:t>görevlileri</a:t>
            </a:r>
            <a:r>
              <a:rPr lang="tr-TR" sz="4000" dirty="0"/>
              <a:t>,</a:t>
            </a:r>
            <a:endParaRPr lang="tr-TR" sz="4000" dirty="0" smtClean="0"/>
          </a:p>
          <a:p>
            <a:pPr marL="0" indent="0">
              <a:buNone/>
            </a:pPr>
            <a:r>
              <a:rPr lang="tr-TR" sz="4000" dirty="0" smtClean="0"/>
              <a:t>Vatandaşlar, </a:t>
            </a:r>
          </a:p>
          <a:p>
            <a:pPr marL="0" indent="0">
              <a:buNone/>
            </a:pPr>
            <a:r>
              <a:rPr lang="tr-TR" sz="4000" dirty="0" err="1" smtClean="0"/>
              <a:t>B</a:t>
            </a:r>
            <a:r>
              <a:rPr lang="en-US" sz="4000" dirty="0" err="1" smtClean="0"/>
              <a:t>ir</a:t>
            </a:r>
            <a:r>
              <a:rPr lang="en-US" sz="4000" dirty="0" smtClean="0"/>
              <a:t> </a:t>
            </a:r>
            <a:r>
              <a:rPr lang="en-US" sz="4000" dirty="0" err="1"/>
              <a:t>çocuğun</a:t>
            </a:r>
            <a:r>
              <a:rPr lang="en-US" sz="4000" dirty="0"/>
              <a:t> </a:t>
            </a:r>
            <a:r>
              <a:rPr lang="en-US" sz="4000" dirty="0" err="1"/>
              <a:t>korunma</a:t>
            </a:r>
            <a:r>
              <a:rPr lang="en-US" sz="4000" dirty="0"/>
              <a:t> </a:t>
            </a:r>
            <a:r>
              <a:rPr lang="en-US" sz="4000" dirty="0" err="1"/>
              <a:t>ihtiyacı</a:t>
            </a:r>
            <a:r>
              <a:rPr lang="en-US" sz="4000" dirty="0"/>
              <a:t> </a:t>
            </a:r>
            <a:r>
              <a:rPr lang="en-US" sz="4000" dirty="0" err="1"/>
              <a:t>olduğundan</a:t>
            </a:r>
            <a:r>
              <a:rPr lang="en-US" sz="4000" dirty="0"/>
              <a:t> </a:t>
            </a:r>
            <a:r>
              <a:rPr lang="en-US" sz="4000" dirty="0" err="1"/>
              <a:t>haberdar</a:t>
            </a:r>
            <a:r>
              <a:rPr lang="en-US" sz="4000" dirty="0"/>
              <a:t> </a:t>
            </a:r>
            <a:r>
              <a:rPr lang="en-US" sz="4000" dirty="0" err="1"/>
              <a:t>olanlar</a:t>
            </a:r>
            <a:r>
              <a:rPr lang="en-US" sz="4000" dirty="0"/>
              <a:t> </a:t>
            </a:r>
            <a:r>
              <a:rPr lang="en-US" sz="4000" dirty="0" err="1"/>
              <a:t>bunu</a:t>
            </a:r>
            <a:r>
              <a:rPr lang="en-US" sz="4000" dirty="0"/>
              <a:t> </a:t>
            </a:r>
            <a:r>
              <a:rPr lang="en-US" sz="4000" b="1" dirty="0"/>
              <a:t>ASP </a:t>
            </a:r>
            <a:r>
              <a:rPr lang="en-US" sz="4000" b="1" dirty="0" err="1"/>
              <a:t>il</a:t>
            </a:r>
            <a:r>
              <a:rPr lang="en-US" sz="4000" b="1" dirty="0"/>
              <a:t>/</a:t>
            </a:r>
            <a:r>
              <a:rPr lang="en-US" sz="4000" b="1" dirty="0" err="1"/>
              <a:t>ilçe</a:t>
            </a:r>
            <a:r>
              <a:rPr lang="en-US" sz="4000" b="1" dirty="0"/>
              <a:t> </a:t>
            </a:r>
            <a:r>
              <a:rPr lang="en-US" sz="4000" b="1" dirty="0" err="1"/>
              <a:t>müdürlüklerine</a:t>
            </a:r>
            <a:r>
              <a:rPr lang="en-US" sz="4000" b="1" dirty="0"/>
              <a:t> </a:t>
            </a:r>
            <a:r>
              <a:rPr lang="en-US" sz="4000" b="1" dirty="0" err="1"/>
              <a:t>bildirmekle</a:t>
            </a:r>
            <a:r>
              <a:rPr lang="en-US" sz="4000" b="1" dirty="0"/>
              <a:t> </a:t>
            </a:r>
            <a:r>
              <a:rPr lang="en-US" sz="4000" b="1" dirty="0" err="1"/>
              <a:t>yükümlüdür</a:t>
            </a:r>
            <a:r>
              <a:rPr lang="en-US" sz="4000" b="1" dirty="0"/>
              <a:t>. </a:t>
            </a:r>
          </a:p>
        </p:txBody>
      </p:sp>
      <p:pic>
        <p:nvPicPr>
          <p:cNvPr id="9" name="Picture 4" descr="C:\Users\gkocyildirim\AppData\Local\Microsoft\Windows\Temporary Internet Files\Content.IE5\1FR7CU2K\MC90043705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248" y="1849552"/>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2051720" y="476672"/>
            <a:ext cx="5760640" cy="1384995"/>
          </a:xfrm>
          <a:prstGeom prst="rect">
            <a:avLst/>
          </a:prstGeom>
        </p:spPr>
        <p:txBody>
          <a:bodyPr wrap="square">
            <a:spAutoFit/>
          </a:bodyPr>
          <a:lstStyle/>
          <a:p>
            <a:pPr algn="ctr"/>
            <a:r>
              <a:rPr lang="tr-TR" sz="2800" dirty="0">
                <a:latin typeface="Arial Black" pitchFamily="34" charset="0"/>
              </a:rPr>
              <a:t>Kuruma Bildirim Yükümlülüğü </a:t>
            </a:r>
            <a:br>
              <a:rPr lang="tr-TR" sz="2800" dirty="0">
                <a:latin typeface="Arial Black" pitchFamily="34" charset="0"/>
              </a:rPr>
            </a:br>
            <a:r>
              <a:rPr lang="tr-TR" sz="2800" dirty="0">
                <a:latin typeface="Arial Black" pitchFamily="34" charset="0"/>
              </a:rPr>
              <a:t>(ÇKK 6)</a:t>
            </a:r>
            <a:endParaRPr lang="tr-TR" sz="28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txBox="1">
            <a:spLocks/>
          </p:cNvSpPr>
          <p:nvPr/>
        </p:nvSpPr>
        <p:spPr>
          <a:xfrm>
            <a:off x="274320" y="1298448"/>
            <a:ext cx="8595360" cy="493776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tr-TR" dirty="0" smtClean="0"/>
          </a:p>
          <a:p>
            <a:endParaRPr lang="tr-TR" dirty="0"/>
          </a:p>
        </p:txBody>
      </p:sp>
      <p:pic>
        <p:nvPicPr>
          <p:cNvPr id="10" name="Picture 2" descr="C:\Users\user\AppData\Local\Microsoft\Windows\Temporary Internet Files\Content.IE5\RWD7UUDO\MC900285504[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1513386"/>
            <a:ext cx="1440160" cy="1339550"/>
          </a:xfrm>
          <a:prstGeom prst="rect">
            <a:avLst/>
          </a:prstGeom>
          <a:noFill/>
          <a:extLst>
            <a:ext uri="{909E8E84-426E-40DD-AFC4-6F175D3DCCD1}">
              <a14:hiddenFill xmlns:a14="http://schemas.microsoft.com/office/drawing/2010/main">
                <a:solidFill>
                  <a:srgbClr val="FFFFFF"/>
                </a:solidFill>
              </a14:hiddenFill>
            </a:ext>
          </a:extLst>
        </p:spPr>
      </p:pic>
      <p:sp>
        <p:nvSpPr>
          <p:cNvPr id="11" name="Çentikli Sağ Ok 3"/>
          <p:cNvSpPr/>
          <p:nvPr/>
        </p:nvSpPr>
        <p:spPr>
          <a:xfrm>
            <a:off x="2915816" y="1844824"/>
            <a:ext cx="1008112" cy="57606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4"/>
          <p:cNvSpPr txBox="1"/>
          <p:nvPr/>
        </p:nvSpPr>
        <p:spPr>
          <a:xfrm>
            <a:off x="125264" y="2951073"/>
            <a:ext cx="2250976" cy="206210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b="1" u="sng" dirty="0" smtClean="0"/>
              <a:t>HAKİM/MAHKEME</a:t>
            </a:r>
          </a:p>
          <a:p>
            <a:pPr algn="ctr"/>
            <a:endParaRPr lang="tr-TR" b="1" u="sng" dirty="0" smtClean="0"/>
          </a:p>
          <a:p>
            <a:pPr marL="342900" indent="-342900" algn="ctr">
              <a:buAutoNum type="alphaLcPeriod"/>
            </a:pPr>
            <a:r>
              <a:rPr lang="tr-TR" b="1" dirty="0" smtClean="0"/>
              <a:t>İstem Üzerine</a:t>
            </a:r>
          </a:p>
          <a:p>
            <a:pPr algn="ctr"/>
            <a:r>
              <a:rPr lang="tr-TR" sz="1400" b="1" dirty="0" smtClean="0"/>
              <a:t>(Ana-Baba, vasi, bakımından sorumlu kimse, ASPB, C.S.)</a:t>
            </a:r>
          </a:p>
          <a:p>
            <a:pPr algn="ctr"/>
            <a:endParaRPr lang="tr-TR" sz="1400" b="1" dirty="0"/>
          </a:p>
          <a:p>
            <a:pPr algn="ctr"/>
            <a:r>
              <a:rPr lang="tr-TR" sz="1400" b="1" dirty="0" smtClean="0"/>
              <a:t>b</a:t>
            </a:r>
            <a:r>
              <a:rPr lang="tr-TR" b="1" dirty="0" smtClean="0"/>
              <a:t>. RESEN</a:t>
            </a:r>
          </a:p>
        </p:txBody>
      </p:sp>
      <p:sp>
        <p:nvSpPr>
          <p:cNvPr id="13" name="Metin kutusu 5"/>
          <p:cNvSpPr txBox="1"/>
          <p:nvPr/>
        </p:nvSpPr>
        <p:spPr>
          <a:xfrm>
            <a:off x="93787" y="5157192"/>
            <a:ext cx="2786509" cy="1015663"/>
          </a:xfrm>
          <a:prstGeom prst="rect">
            <a:avLst/>
          </a:prstGeom>
          <a:solidFill>
            <a:srgbClr val="00B050"/>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tr-TR" dirty="0"/>
              <a:t> </a:t>
            </a:r>
            <a:r>
              <a:rPr lang="tr-TR" sz="1400" dirty="0"/>
              <a:t>çocuğun menfaatleri bakımından kendisinin, ana, baba, vasisi veya birlikte yaşadığı kimselerin </a:t>
            </a:r>
            <a:r>
              <a:rPr lang="tr-TR" sz="1400" b="1" dirty="0"/>
              <a:t>bulunduğu </a:t>
            </a:r>
            <a:r>
              <a:rPr lang="tr-TR" sz="1400" dirty="0"/>
              <a:t>yerdeki </a:t>
            </a:r>
            <a:r>
              <a:rPr lang="tr-TR" sz="1400" b="1" u="sng" dirty="0" smtClean="0"/>
              <a:t>çocuk hakimi</a:t>
            </a:r>
            <a:endParaRPr lang="tr-TR" sz="1400" b="1" u="sng" dirty="0"/>
          </a:p>
        </p:txBody>
      </p:sp>
      <p:sp>
        <p:nvSpPr>
          <p:cNvPr id="14" name="Metin kutusu 6"/>
          <p:cNvSpPr txBox="1"/>
          <p:nvPr/>
        </p:nvSpPr>
        <p:spPr>
          <a:xfrm>
            <a:off x="2376240" y="2981270"/>
            <a:ext cx="1475680" cy="1815882"/>
          </a:xfrm>
          <a:prstGeom prst="rect">
            <a:avLst/>
          </a:prstGeom>
          <a:solidFill>
            <a:srgbClr val="FF990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tr-TR" sz="1400" b="1" dirty="0"/>
              <a:t>Hakkında kovuşturma başlatılmış olan çocuklar için </a:t>
            </a:r>
            <a:r>
              <a:rPr lang="tr-TR" sz="1400" b="1" dirty="0" smtClean="0"/>
              <a:t>kovuşturmanın </a:t>
            </a:r>
            <a:r>
              <a:rPr lang="tr-TR" sz="1400" b="1" dirty="0"/>
              <a:t>yapıldığı </a:t>
            </a:r>
            <a:r>
              <a:rPr lang="tr-TR" sz="1400" b="1" dirty="0" smtClean="0"/>
              <a:t>mahkemece (YÖN.)</a:t>
            </a:r>
            <a:endParaRPr lang="tr-TR" sz="1400" b="1" dirty="0"/>
          </a:p>
        </p:txBody>
      </p:sp>
      <p:sp>
        <p:nvSpPr>
          <p:cNvPr id="15" name="Metin kutusu 7"/>
          <p:cNvSpPr txBox="1"/>
          <p:nvPr/>
        </p:nvSpPr>
        <p:spPr>
          <a:xfrm>
            <a:off x="2983223" y="4941168"/>
            <a:ext cx="1084721" cy="1569660"/>
          </a:xfrm>
          <a:prstGeom prst="rect">
            <a:avLst/>
          </a:prstGeom>
          <a:solidFill>
            <a:srgbClr val="7030A0"/>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tr-TR" dirty="0" smtClean="0"/>
              <a:t>AİLE MAH.</a:t>
            </a:r>
          </a:p>
          <a:p>
            <a:r>
              <a:rPr lang="tr-TR" sz="1200" dirty="0" smtClean="0"/>
              <a:t>(Baktıkları davalarda) </a:t>
            </a:r>
            <a:r>
              <a:rPr lang="tr-TR" dirty="0" smtClean="0"/>
              <a:t>(Yön. + 6284)</a:t>
            </a:r>
            <a:endParaRPr lang="tr-TR" dirty="0"/>
          </a:p>
        </p:txBody>
      </p:sp>
      <p:pic>
        <p:nvPicPr>
          <p:cNvPr id="16" name="Picture 4" descr="C:\Users\user\AppData\Local\Microsoft\Windows\Temporary Internet Files\Content.IE5\Z7X90ZSD\MC9002312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55975" y="1707029"/>
            <a:ext cx="761649" cy="8516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C:\Users\user\AppData\Local\Microsoft\Windows\Temporary Internet Files\Content.IE5\RWD7UUDO\MC900089893[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55976" y="2636912"/>
            <a:ext cx="792088" cy="108519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gkocyildirim\AppData\Local\Microsoft\Windows\Temporary Internet Files\Content.IE5\H8PJWEFV\MC90001287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83968" y="3892011"/>
            <a:ext cx="1152128" cy="842122"/>
          </a:xfrm>
          <a:prstGeom prst="rect">
            <a:avLst/>
          </a:prstGeom>
          <a:noFill/>
          <a:extLst>
            <a:ext uri="{909E8E84-426E-40DD-AFC4-6F175D3DCCD1}">
              <a14:hiddenFill xmlns:a14="http://schemas.microsoft.com/office/drawing/2010/main">
                <a:solidFill>
                  <a:srgbClr val="FFFFFF"/>
                </a:solidFill>
              </a14:hiddenFill>
            </a:ext>
          </a:extLst>
        </p:spPr>
      </p:pic>
      <p:sp>
        <p:nvSpPr>
          <p:cNvPr id="19" name="Metin kutusu 8"/>
          <p:cNvSpPr txBox="1"/>
          <p:nvPr/>
        </p:nvSpPr>
        <p:spPr>
          <a:xfrm>
            <a:off x="6125070" y="1155450"/>
            <a:ext cx="2551386" cy="1323439"/>
          </a:xfrm>
          <a:prstGeom prst="rect">
            <a:avLst/>
          </a:prstGeom>
          <a:noFill/>
        </p:spPr>
        <p:txBody>
          <a:bodyPr wrap="square" rtlCol="0">
            <a:spAutoFit/>
          </a:bodyPr>
          <a:lstStyle/>
          <a:p>
            <a:r>
              <a:rPr lang="tr-TR" sz="1600" dirty="0" smtClean="0"/>
              <a:t>Duruşma açılmaz (İSTİSNA: TMK tedbirleri) Velayet, Vesayet, Kayyum, kişisel ilişki kurulması…</a:t>
            </a:r>
            <a:endParaRPr lang="tr-TR" sz="1600" dirty="0"/>
          </a:p>
        </p:txBody>
      </p:sp>
      <p:sp>
        <p:nvSpPr>
          <p:cNvPr id="20" name="Metin kutusu 16"/>
          <p:cNvSpPr txBox="1"/>
          <p:nvPr/>
        </p:nvSpPr>
        <p:spPr>
          <a:xfrm>
            <a:off x="5292081" y="2491868"/>
            <a:ext cx="3649034" cy="1384995"/>
          </a:xfrm>
          <a:prstGeom prst="rect">
            <a:avLst/>
          </a:prstGeom>
          <a:noFill/>
        </p:spPr>
        <p:txBody>
          <a:bodyPr wrap="square" rtlCol="0">
            <a:spAutoFit/>
          </a:bodyPr>
          <a:lstStyle/>
          <a:p>
            <a:r>
              <a:rPr lang="tr-TR" dirty="0" smtClean="0"/>
              <a:t>İdrak gücü bulunan çocuğun görüşü alınır.</a:t>
            </a:r>
          </a:p>
          <a:p>
            <a:r>
              <a:rPr lang="tr-TR" sz="1200" dirty="0" smtClean="0"/>
              <a:t>(Gerektiğinde </a:t>
            </a:r>
            <a:r>
              <a:rPr lang="tr-TR" sz="1200" dirty="0"/>
              <a:t>koruyucu ve destekleyici tedbir kararını istemeye yetkili olan çocuğun anası, babası, vasisi, bakım ve gözetiminden sorumlu kimse ile </a:t>
            </a:r>
            <a:r>
              <a:rPr lang="tr-TR" sz="1200" dirty="0" smtClean="0"/>
              <a:t>ASPB temsilcileri </a:t>
            </a:r>
            <a:r>
              <a:rPr lang="tr-TR" sz="1200" dirty="0"/>
              <a:t>de </a:t>
            </a:r>
            <a:r>
              <a:rPr lang="tr-TR" sz="1200" dirty="0" smtClean="0"/>
              <a:t>dinlenebilir)</a:t>
            </a:r>
            <a:endParaRPr lang="tr-TR" sz="1200" dirty="0"/>
          </a:p>
        </p:txBody>
      </p:sp>
      <p:sp>
        <p:nvSpPr>
          <p:cNvPr id="21" name="Metin kutusu 17"/>
          <p:cNvSpPr txBox="1"/>
          <p:nvPr/>
        </p:nvSpPr>
        <p:spPr>
          <a:xfrm>
            <a:off x="5420071" y="3873822"/>
            <a:ext cx="3521043" cy="800219"/>
          </a:xfrm>
          <a:prstGeom prst="rect">
            <a:avLst/>
          </a:prstGeom>
          <a:noFill/>
        </p:spPr>
        <p:txBody>
          <a:bodyPr wrap="square" rtlCol="0">
            <a:spAutoFit/>
          </a:bodyPr>
          <a:lstStyle/>
          <a:p>
            <a:r>
              <a:rPr lang="tr-TR" dirty="0" smtClean="0"/>
              <a:t>Sosyal inceleme yaptırılabilir .</a:t>
            </a:r>
          </a:p>
          <a:p>
            <a:r>
              <a:rPr lang="tr-TR" sz="1400" dirty="0" smtClean="0"/>
              <a:t>(0-15 tüm çocuklar için ve 15-18 Sağır dilsiz çocuklar için zorunlu)</a:t>
            </a:r>
          </a:p>
        </p:txBody>
      </p:sp>
      <p:sp>
        <p:nvSpPr>
          <p:cNvPr id="22" name="Çentikli Sağ Ok 9"/>
          <p:cNvSpPr/>
          <p:nvPr/>
        </p:nvSpPr>
        <p:spPr>
          <a:xfrm rot="1682453">
            <a:off x="5174800" y="4801647"/>
            <a:ext cx="720080" cy="423059"/>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3" name="Picture 8" descr="C:\Users\user\AppData\Local\Microsoft\Windows\Temporary Internet Files\Content.IE5\NIK5K3EK\MC900233342[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52057" y="4596838"/>
            <a:ext cx="1054107" cy="1068185"/>
          </a:xfrm>
          <a:prstGeom prst="rect">
            <a:avLst/>
          </a:prstGeom>
          <a:noFill/>
          <a:extLst>
            <a:ext uri="{909E8E84-426E-40DD-AFC4-6F175D3DCCD1}">
              <a14:hiddenFill xmlns:a14="http://schemas.microsoft.com/office/drawing/2010/main">
                <a:solidFill>
                  <a:srgbClr val="FFFFFF"/>
                </a:solidFill>
              </a14:hiddenFill>
            </a:ext>
          </a:extLst>
        </p:spPr>
      </p:pic>
      <p:sp>
        <p:nvSpPr>
          <p:cNvPr id="24" name="Metin kutusu 10"/>
          <p:cNvSpPr txBox="1"/>
          <p:nvPr/>
        </p:nvSpPr>
        <p:spPr>
          <a:xfrm>
            <a:off x="7116598" y="4859868"/>
            <a:ext cx="1559858" cy="369332"/>
          </a:xfrm>
          <a:prstGeom prst="rect">
            <a:avLst/>
          </a:prstGeom>
          <a:solidFill>
            <a:srgbClr val="FF0000"/>
          </a:solidFill>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tr-TR" b="1" dirty="0" smtClean="0"/>
              <a:t>KARAR</a:t>
            </a:r>
            <a:endParaRPr lang="tr-TR" b="1" dirty="0"/>
          </a:p>
        </p:txBody>
      </p:sp>
      <p:sp>
        <p:nvSpPr>
          <p:cNvPr id="25" name="Metin kutusu 11"/>
          <p:cNvSpPr txBox="1"/>
          <p:nvPr/>
        </p:nvSpPr>
        <p:spPr>
          <a:xfrm>
            <a:off x="5015952" y="5711190"/>
            <a:ext cx="1872209"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dirty="0" smtClean="0"/>
              <a:t>Aynı anda birden fazla tedbire de karar verilebilir.</a:t>
            </a:r>
            <a:endParaRPr lang="tr-TR" dirty="0"/>
          </a:p>
        </p:txBody>
      </p:sp>
      <p:sp>
        <p:nvSpPr>
          <p:cNvPr id="26" name="Metin kutusu 22"/>
          <p:cNvSpPr txBox="1"/>
          <p:nvPr/>
        </p:nvSpPr>
        <p:spPr>
          <a:xfrm>
            <a:off x="7058214" y="5369131"/>
            <a:ext cx="1872209"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b="1" dirty="0" smtClean="0">
                <a:solidFill>
                  <a:srgbClr val="C00000"/>
                </a:solidFill>
                <a:effectLst>
                  <a:outerShdw blurRad="38100" dist="38100" dir="2700000" algn="tl">
                    <a:srgbClr val="000000">
                      <a:alpha val="43137"/>
                    </a:srgbClr>
                  </a:outerShdw>
                </a:effectLst>
              </a:rPr>
              <a:t>Tedbirin türü</a:t>
            </a:r>
          </a:p>
          <a:p>
            <a:r>
              <a:rPr lang="tr-TR" b="1" dirty="0" smtClean="0">
                <a:solidFill>
                  <a:srgbClr val="C00000"/>
                </a:solidFill>
                <a:effectLst>
                  <a:outerShdw blurRad="38100" dist="38100" dir="2700000" algn="tl">
                    <a:srgbClr val="000000">
                      <a:alpha val="43137"/>
                    </a:srgbClr>
                  </a:outerShdw>
                </a:effectLst>
              </a:rPr>
              <a:t>Uygulayacak Kurum</a:t>
            </a:r>
          </a:p>
          <a:p>
            <a:r>
              <a:rPr lang="tr-TR" b="1" dirty="0" smtClean="0">
                <a:solidFill>
                  <a:srgbClr val="C00000"/>
                </a:solidFill>
                <a:effectLst>
                  <a:outerShdw blurRad="38100" dist="38100" dir="2700000" algn="tl">
                    <a:srgbClr val="000000">
                      <a:alpha val="43137"/>
                    </a:srgbClr>
                  </a:outerShdw>
                </a:effectLst>
              </a:rPr>
              <a:t>(Süre)</a:t>
            </a:r>
            <a:endParaRPr lang="tr-TR" b="1" dirty="0">
              <a:solidFill>
                <a:srgbClr val="C00000"/>
              </a:solidFill>
              <a:effectLst>
                <a:outerShdw blurRad="38100" dist="38100" dir="2700000" algn="tl">
                  <a:srgbClr val="000000">
                    <a:alpha val="43137"/>
                  </a:srgbClr>
                </a:outerShdw>
              </a:effectLst>
            </a:endParaRPr>
          </a:p>
        </p:txBody>
      </p:sp>
      <p:sp>
        <p:nvSpPr>
          <p:cNvPr id="3" name="Dikdörtgen 2"/>
          <p:cNvSpPr/>
          <p:nvPr/>
        </p:nvSpPr>
        <p:spPr>
          <a:xfrm>
            <a:off x="2475196" y="260648"/>
            <a:ext cx="3649873" cy="1077218"/>
          </a:xfrm>
          <a:prstGeom prst="rect">
            <a:avLst/>
          </a:prstGeom>
        </p:spPr>
        <p:txBody>
          <a:bodyPr wrap="square">
            <a:spAutoFit/>
          </a:bodyPr>
          <a:lstStyle/>
          <a:p>
            <a:r>
              <a:rPr lang="tr-TR" sz="3200" dirty="0">
                <a:latin typeface="Arial Black" pitchFamily="34" charset="0"/>
              </a:rPr>
              <a:t>KDT Kararı Alınması</a:t>
            </a:r>
            <a:endParaRPr lang="tr-TR" sz="3200" dirty="0"/>
          </a:p>
        </p:txBody>
      </p:sp>
    </p:spTree>
    <p:extLst>
      <p:ext uri="{BB962C8B-B14F-4D97-AF65-F5344CB8AC3E}">
        <p14:creationId xmlns:p14="http://schemas.microsoft.com/office/powerpoint/2010/main" val="212678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heel(1)">
                                      <p:cBhvr>
                                        <p:cTn id="17" dur="20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heel(1)">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heel(1)">
                                      <p:cBhvr>
                                        <p:cTn id="27" dur="20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barn(inVertical)">
                                      <p:cBhvr>
                                        <p:cTn id="50" dur="500"/>
                                        <p:tgtEl>
                                          <p:spTgt spid="20"/>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randombar(horizontal)">
                                      <p:cBhvr>
                                        <p:cTn id="55" dur="500"/>
                                        <p:tgtEl>
                                          <p:spTgt spid="18"/>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randombar(horizontal)">
                                      <p:cBhvr>
                                        <p:cTn id="58" dur="5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wipe(down)">
                                      <p:cBhvr>
                                        <p:cTn id="63" dur="500"/>
                                        <p:tgtEl>
                                          <p:spTgt spid="22"/>
                                        </p:tgtEl>
                                      </p:cBhvr>
                                    </p:animEffect>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fade">
                                      <p:cBhvr>
                                        <p:cTn id="68" dur="1000"/>
                                        <p:tgtEl>
                                          <p:spTgt spid="23"/>
                                        </p:tgtEl>
                                      </p:cBhvr>
                                    </p:animEffect>
                                    <p:anim calcmode="lin" valueType="num">
                                      <p:cBhvr>
                                        <p:cTn id="69" dur="1000" fill="hold"/>
                                        <p:tgtEl>
                                          <p:spTgt spid="23"/>
                                        </p:tgtEl>
                                        <p:attrNameLst>
                                          <p:attrName>ppt_x</p:attrName>
                                        </p:attrNameLst>
                                      </p:cBhvr>
                                      <p:tavLst>
                                        <p:tav tm="0">
                                          <p:val>
                                            <p:strVal val="#ppt_x"/>
                                          </p:val>
                                        </p:tav>
                                        <p:tav tm="100000">
                                          <p:val>
                                            <p:strVal val="#ppt_x"/>
                                          </p:val>
                                        </p:tav>
                                      </p:tavLst>
                                    </p:anim>
                                    <p:anim calcmode="lin" valueType="num">
                                      <p:cBhvr>
                                        <p:cTn id="70" dur="1000" fill="hold"/>
                                        <p:tgtEl>
                                          <p:spTgt spid="23"/>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fade">
                                      <p:cBhvr>
                                        <p:cTn id="73" dur="1000"/>
                                        <p:tgtEl>
                                          <p:spTgt spid="24"/>
                                        </p:tgtEl>
                                      </p:cBhvr>
                                    </p:animEffect>
                                    <p:anim calcmode="lin" valueType="num">
                                      <p:cBhvr>
                                        <p:cTn id="74" dur="1000" fill="hold"/>
                                        <p:tgtEl>
                                          <p:spTgt spid="24"/>
                                        </p:tgtEl>
                                        <p:attrNameLst>
                                          <p:attrName>ppt_x</p:attrName>
                                        </p:attrNameLst>
                                      </p:cBhvr>
                                      <p:tavLst>
                                        <p:tav tm="0">
                                          <p:val>
                                            <p:strVal val="#ppt_x"/>
                                          </p:val>
                                        </p:tav>
                                        <p:tav tm="100000">
                                          <p:val>
                                            <p:strVal val="#ppt_x"/>
                                          </p:val>
                                        </p:tav>
                                      </p:tavLst>
                                    </p:anim>
                                    <p:anim calcmode="lin" valueType="num">
                                      <p:cBhvr>
                                        <p:cTn id="7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wipe(down)">
                                      <p:cBhvr>
                                        <p:cTn id="80" dur="500"/>
                                        <p:tgtEl>
                                          <p:spTgt spid="26"/>
                                        </p:tgtEl>
                                      </p:cBhvr>
                                    </p:animEffect>
                                  </p:childTnLst>
                                </p:cTn>
                              </p:par>
                            </p:childTnLst>
                          </p:cTn>
                        </p:par>
                      </p:childTnLst>
                    </p:cTn>
                  </p:par>
                  <p:par>
                    <p:cTn id="81" fill="hold">
                      <p:stCondLst>
                        <p:cond delay="indefinite"/>
                      </p:stCondLst>
                      <p:childTnLst>
                        <p:par>
                          <p:cTn id="82" fill="hold">
                            <p:stCondLst>
                              <p:cond delay="0"/>
                            </p:stCondLst>
                            <p:childTnLst>
                              <p:par>
                                <p:cTn id="83" presetID="45" presetClass="entr" presetSubtype="0"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Effect transition="in" filter="fade">
                                      <p:cBhvr>
                                        <p:cTn id="85" dur="2000"/>
                                        <p:tgtEl>
                                          <p:spTgt spid="25"/>
                                        </p:tgtEl>
                                      </p:cBhvr>
                                    </p:animEffect>
                                    <p:anim calcmode="lin" valueType="num">
                                      <p:cBhvr>
                                        <p:cTn id="86" dur="2000" fill="hold"/>
                                        <p:tgtEl>
                                          <p:spTgt spid="25"/>
                                        </p:tgtEl>
                                        <p:attrNameLst>
                                          <p:attrName>ppt_w</p:attrName>
                                        </p:attrNameLst>
                                      </p:cBhvr>
                                      <p:tavLst>
                                        <p:tav tm="0" fmla="#ppt_w*sin(2.5*pi*$)">
                                          <p:val>
                                            <p:fltVal val="0"/>
                                          </p:val>
                                        </p:tav>
                                        <p:tav tm="100000">
                                          <p:val>
                                            <p:fltVal val="1"/>
                                          </p:val>
                                        </p:tav>
                                      </p:tavLst>
                                    </p:anim>
                                    <p:anim calcmode="lin" valueType="num">
                                      <p:cBhvr>
                                        <p:cTn id="87" dur="2000" fill="hold"/>
                                        <p:tgtEl>
                                          <p:spTgt spid="2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9" grpId="0"/>
      <p:bldP spid="20" grpId="0"/>
      <p:bldP spid="21" grpId="0"/>
      <p:bldP spid="22" grpId="0" animBg="1"/>
      <p:bldP spid="24"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p:cNvSpPr txBox="1">
            <a:spLocks/>
          </p:cNvSpPr>
          <p:nvPr/>
        </p:nvSpPr>
        <p:spPr>
          <a:xfrm>
            <a:off x="25219" y="6207232"/>
            <a:ext cx="4528120" cy="542156"/>
          </a:xfrm>
          <a:prstGeom prst="rect">
            <a:avLst/>
          </a:prstGeom>
        </p:spPr>
        <p:txBody>
          <a:bodyPr vert="horz" lIns="91440" tIns="45720" rIns="91440" bIns="45720" numCol="1" rtlCol="0" anchor="b" anchorCtr="0">
            <a:noAutofit/>
          </a:bodyPr>
          <a:lstStyle>
            <a:lvl1pPr algn="l" defTabSz="914400" rtl="0" eaLnBrk="1" latinLnBrk="0" hangingPunct="1">
              <a:spcBef>
                <a:spcPct val="0"/>
              </a:spcBef>
              <a:buNone/>
              <a:defRPr sz="80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800" dirty="0" smtClean="0"/>
              <a:t>| </a:t>
            </a:r>
            <a:r>
              <a:rPr lang="tr-TR" sz="2800" dirty="0" err="1" smtClean="0"/>
              <a:t>Organizasyonel</a:t>
            </a:r>
            <a:r>
              <a:rPr lang="tr-TR" sz="2800" dirty="0" smtClean="0"/>
              <a:t> akış</a:t>
            </a:r>
            <a:endParaRPr lang="tr-TR" sz="2400" dirty="0"/>
          </a:p>
        </p:txBody>
      </p:sp>
      <p:grpSp>
        <p:nvGrpSpPr>
          <p:cNvPr id="18" name="Grup 17"/>
          <p:cNvGrpSpPr/>
          <p:nvPr/>
        </p:nvGrpSpPr>
        <p:grpSpPr>
          <a:xfrm>
            <a:off x="0" y="1340768"/>
            <a:ext cx="9144000" cy="5317042"/>
            <a:chOff x="0" y="1920840"/>
            <a:chExt cx="8856084" cy="4736970"/>
          </a:xfrm>
        </p:grpSpPr>
        <p:grpSp>
          <p:nvGrpSpPr>
            <p:cNvPr id="7" name="Grup 6"/>
            <p:cNvGrpSpPr/>
            <p:nvPr/>
          </p:nvGrpSpPr>
          <p:grpSpPr>
            <a:xfrm>
              <a:off x="0" y="1920840"/>
              <a:ext cx="8856084" cy="4486006"/>
              <a:chOff x="0" y="1920840"/>
              <a:chExt cx="8856084" cy="4486006"/>
            </a:xfrm>
          </p:grpSpPr>
          <p:sp>
            <p:nvSpPr>
              <p:cNvPr id="8" name="Serbest Form 7"/>
              <p:cNvSpPr/>
              <p:nvPr/>
            </p:nvSpPr>
            <p:spPr>
              <a:xfrm>
                <a:off x="971599" y="2784937"/>
                <a:ext cx="1757608" cy="1744588"/>
              </a:xfrm>
              <a:custGeom>
                <a:avLst/>
                <a:gdLst>
                  <a:gd name="connsiteX0" fmla="*/ 0 w 1757608"/>
                  <a:gd name="connsiteY0" fmla="*/ 261688 h 1744588"/>
                  <a:gd name="connsiteX1" fmla="*/ 885314 w 1757608"/>
                  <a:gd name="connsiteY1" fmla="*/ 261688 h 1744588"/>
                  <a:gd name="connsiteX2" fmla="*/ 885314 w 1757608"/>
                  <a:gd name="connsiteY2" fmla="*/ 0 h 1744588"/>
                  <a:gd name="connsiteX3" fmla="*/ 1757608 w 1757608"/>
                  <a:gd name="connsiteY3" fmla="*/ 872294 h 1744588"/>
                  <a:gd name="connsiteX4" fmla="*/ 885314 w 1757608"/>
                  <a:gd name="connsiteY4" fmla="*/ 1744588 h 1744588"/>
                  <a:gd name="connsiteX5" fmla="*/ 885314 w 1757608"/>
                  <a:gd name="connsiteY5" fmla="*/ 1482900 h 1744588"/>
                  <a:gd name="connsiteX6" fmla="*/ 0 w 1757608"/>
                  <a:gd name="connsiteY6" fmla="*/ 1482900 h 1744588"/>
                  <a:gd name="connsiteX7" fmla="*/ 0 w 1757608"/>
                  <a:gd name="connsiteY7" fmla="*/ 261688 h 1744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7608" h="1744588">
                    <a:moveTo>
                      <a:pt x="0" y="261688"/>
                    </a:moveTo>
                    <a:lnTo>
                      <a:pt x="885314" y="261688"/>
                    </a:lnTo>
                    <a:lnTo>
                      <a:pt x="885314" y="0"/>
                    </a:lnTo>
                    <a:lnTo>
                      <a:pt x="1757608" y="872294"/>
                    </a:lnTo>
                    <a:lnTo>
                      <a:pt x="885314" y="1744588"/>
                    </a:lnTo>
                    <a:lnTo>
                      <a:pt x="885314" y="1482900"/>
                    </a:lnTo>
                    <a:lnTo>
                      <a:pt x="0" y="1482900"/>
                    </a:lnTo>
                    <a:lnTo>
                      <a:pt x="0" y="261688"/>
                    </a:lnTo>
                    <a:close/>
                  </a:path>
                </a:pathLst>
              </a:cu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439402" tIns="261688" rIns="461372" bIns="261688" numCol="1" spcCol="1270" anchor="ctr" anchorCtr="0">
                <a:noAutofit/>
              </a:bodyPr>
              <a:lstStyle/>
              <a:p>
                <a:pPr lvl="0" algn="l" defTabSz="488950">
                  <a:lnSpc>
                    <a:spcPct val="90000"/>
                  </a:lnSpc>
                  <a:spcBef>
                    <a:spcPct val="0"/>
                  </a:spcBef>
                  <a:spcAft>
                    <a:spcPct val="35000"/>
                  </a:spcAft>
                </a:pPr>
                <a:endParaRPr lang="tr-TR" sz="1400" kern="1200" dirty="0">
                  <a:solidFill>
                    <a:sysClr val="windowText" lastClr="000000">
                      <a:hueOff val="0"/>
                      <a:satOff val="0"/>
                      <a:lumOff val="0"/>
                      <a:alphaOff val="0"/>
                    </a:sysClr>
                  </a:solidFill>
                  <a:latin typeface="Calibri"/>
                  <a:ea typeface="+mn-ea"/>
                  <a:cs typeface="+mn-cs"/>
                </a:endParaRPr>
              </a:p>
              <a:p>
                <a:pPr lvl="0" algn="l" defTabSz="488950">
                  <a:lnSpc>
                    <a:spcPct val="90000"/>
                  </a:lnSpc>
                  <a:spcBef>
                    <a:spcPct val="0"/>
                  </a:spcBef>
                  <a:spcAft>
                    <a:spcPct val="35000"/>
                  </a:spcAft>
                </a:pPr>
                <a:endParaRPr lang="tr-TR" sz="1400" kern="1200" dirty="0">
                  <a:solidFill>
                    <a:sysClr val="windowText" lastClr="000000">
                      <a:hueOff val="0"/>
                      <a:satOff val="0"/>
                      <a:lumOff val="0"/>
                      <a:alphaOff val="0"/>
                    </a:sysClr>
                  </a:solidFill>
                  <a:latin typeface="Calibri"/>
                  <a:ea typeface="+mn-ea"/>
                  <a:cs typeface="+mn-cs"/>
                </a:endParaRP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Tedbirler:</a:t>
                </a: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Sağlık</a:t>
                </a: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 Eğitim</a:t>
                </a: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 Bakım</a:t>
                </a: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 Barınma</a:t>
                </a:r>
              </a:p>
              <a:p>
                <a:pPr lvl="0" algn="l" defTabSz="488950">
                  <a:lnSpc>
                    <a:spcPct val="90000"/>
                  </a:lnSpc>
                  <a:spcBef>
                    <a:spcPct val="0"/>
                  </a:spcBef>
                  <a:spcAft>
                    <a:spcPct val="35000"/>
                  </a:spcAft>
                </a:pPr>
                <a:r>
                  <a:rPr lang="tr-TR" sz="1050" kern="1200" dirty="0">
                    <a:solidFill>
                      <a:sysClr val="windowText" lastClr="000000">
                        <a:hueOff val="0"/>
                        <a:satOff val="0"/>
                        <a:lumOff val="0"/>
                        <a:alphaOff val="0"/>
                      </a:sysClr>
                    </a:solidFill>
                    <a:latin typeface="Calibri"/>
                    <a:ea typeface="+mn-ea"/>
                    <a:cs typeface="+mn-cs"/>
                  </a:rPr>
                  <a:t>Danışma</a:t>
                </a:r>
                <a:r>
                  <a:rPr lang="tr-TR" sz="1400" kern="1200" dirty="0">
                    <a:solidFill>
                      <a:sysClr val="windowText" lastClr="000000">
                        <a:hueOff val="0"/>
                        <a:satOff val="0"/>
                        <a:lumOff val="0"/>
                        <a:alphaOff val="0"/>
                      </a:sysClr>
                    </a:solidFill>
                    <a:latin typeface="Calibri"/>
                    <a:ea typeface="+mn-ea"/>
                    <a:cs typeface="+mn-cs"/>
                  </a:rPr>
                  <a:t> </a:t>
                </a:r>
              </a:p>
              <a:p>
                <a:pPr lvl="0" algn="ctr" defTabSz="488950">
                  <a:lnSpc>
                    <a:spcPct val="90000"/>
                  </a:lnSpc>
                  <a:spcBef>
                    <a:spcPct val="0"/>
                  </a:spcBef>
                  <a:spcAft>
                    <a:spcPct val="35000"/>
                  </a:spcAft>
                </a:pPr>
                <a:r>
                  <a:rPr lang="tr-TR" sz="1400" kern="1200" dirty="0">
                    <a:solidFill>
                      <a:sysClr val="windowText" lastClr="000000">
                        <a:hueOff val="0"/>
                        <a:satOff val="0"/>
                        <a:lumOff val="0"/>
                        <a:alphaOff val="0"/>
                      </a:sysClr>
                    </a:solidFill>
                    <a:latin typeface="Calibri"/>
                    <a:ea typeface="+mn-ea"/>
                    <a:cs typeface="+mn-cs"/>
                  </a:rPr>
                  <a:t> </a:t>
                </a:r>
              </a:p>
            </p:txBody>
          </p:sp>
          <p:sp>
            <p:nvSpPr>
              <p:cNvPr id="9" name="Serbest Form 8"/>
              <p:cNvSpPr/>
              <p:nvPr/>
            </p:nvSpPr>
            <p:spPr>
              <a:xfrm>
                <a:off x="0" y="2778184"/>
                <a:ext cx="997942" cy="1899233"/>
              </a:xfrm>
              <a:custGeom>
                <a:avLst/>
                <a:gdLst>
                  <a:gd name="connsiteX0" fmla="*/ 0 w 997942"/>
                  <a:gd name="connsiteY0" fmla="*/ 949617 h 1899233"/>
                  <a:gd name="connsiteX1" fmla="*/ 498971 w 997942"/>
                  <a:gd name="connsiteY1" fmla="*/ 0 h 1899233"/>
                  <a:gd name="connsiteX2" fmla="*/ 997942 w 997942"/>
                  <a:gd name="connsiteY2" fmla="*/ 949617 h 1899233"/>
                  <a:gd name="connsiteX3" fmla="*/ 498971 w 997942"/>
                  <a:gd name="connsiteY3" fmla="*/ 1899234 h 1899233"/>
                  <a:gd name="connsiteX4" fmla="*/ 0 w 997942"/>
                  <a:gd name="connsiteY4" fmla="*/ 949617 h 1899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7942" h="1899233">
                    <a:moveTo>
                      <a:pt x="0" y="949617"/>
                    </a:moveTo>
                    <a:cubicBezTo>
                      <a:pt x="0" y="425158"/>
                      <a:pt x="223397" y="0"/>
                      <a:pt x="498971" y="0"/>
                    </a:cubicBezTo>
                    <a:cubicBezTo>
                      <a:pt x="774545" y="0"/>
                      <a:pt x="997942" y="425158"/>
                      <a:pt x="997942" y="949617"/>
                    </a:cubicBezTo>
                    <a:cubicBezTo>
                      <a:pt x="997942" y="1474076"/>
                      <a:pt x="774545" y="1899234"/>
                      <a:pt x="498971" y="1899234"/>
                    </a:cubicBezTo>
                    <a:cubicBezTo>
                      <a:pt x="223397" y="1899234"/>
                      <a:pt x="0" y="1474076"/>
                      <a:pt x="0" y="949617"/>
                    </a:cubicBezTo>
                    <a:close/>
                  </a:path>
                </a:pathLst>
              </a:cu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151860" tIns="283851" rIns="151860" bIns="283851" numCol="1" spcCol="1270" anchor="ctr" anchorCtr="0">
                <a:noAutofit/>
              </a:bodyPr>
              <a:lstStyle/>
              <a:p>
                <a:pPr lvl="0" algn="ctr" defTabSz="400050">
                  <a:lnSpc>
                    <a:spcPct val="90000"/>
                  </a:lnSpc>
                  <a:spcBef>
                    <a:spcPct val="0"/>
                  </a:spcBef>
                  <a:spcAft>
                    <a:spcPct val="35000"/>
                  </a:spcAft>
                </a:pPr>
                <a:r>
                  <a:rPr lang="tr-TR" sz="1200" kern="1200" dirty="0">
                    <a:solidFill>
                      <a:schemeClr val="tx1"/>
                    </a:solidFill>
                    <a:latin typeface="Calibri"/>
                    <a:ea typeface="+mn-ea"/>
                    <a:cs typeface="+mn-cs"/>
                  </a:rPr>
                  <a:t>Aile, Çocuk ve Hukuk Mahkemelerinde </a:t>
                </a:r>
                <a:r>
                  <a:rPr lang="tr-TR" sz="1200" kern="1200" dirty="0" err="1">
                    <a:solidFill>
                      <a:schemeClr val="tx1"/>
                    </a:solidFill>
                    <a:latin typeface="Calibri"/>
                    <a:ea typeface="+mn-ea"/>
                    <a:cs typeface="+mn-cs"/>
                  </a:rPr>
                  <a:t>koruyuc</a:t>
                </a:r>
                <a:r>
                  <a:rPr lang="tr-TR" sz="1200" kern="1200" dirty="0">
                    <a:solidFill>
                      <a:schemeClr val="tx1"/>
                    </a:solidFill>
                    <a:latin typeface="Calibri"/>
                    <a:ea typeface="+mn-ea"/>
                    <a:cs typeface="+mn-cs"/>
                  </a:rPr>
                  <a:t> destekleyici tedbir kararı verilmesi</a:t>
                </a:r>
              </a:p>
            </p:txBody>
          </p:sp>
          <p:sp>
            <p:nvSpPr>
              <p:cNvPr id="10" name="Serbest Form 9"/>
              <p:cNvSpPr/>
              <p:nvPr/>
            </p:nvSpPr>
            <p:spPr>
              <a:xfrm>
                <a:off x="2051718" y="2568915"/>
                <a:ext cx="1347317" cy="2084826"/>
              </a:xfrm>
              <a:custGeom>
                <a:avLst/>
                <a:gdLst>
                  <a:gd name="connsiteX0" fmla="*/ 0 w 1347317"/>
                  <a:gd name="connsiteY0" fmla="*/ 312724 h 2084826"/>
                  <a:gd name="connsiteX1" fmla="*/ 673659 w 1347317"/>
                  <a:gd name="connsiteY1" fmla="*/ 312724 h 2084826"/>
                  <a:gd name="connsiteX2" fmla="*/ 673659 w 1347317"/>
                  <a:gd name="connsiteY2" fmla="*/ 0 h 2084826"/>
                  <a:gd name="connsiteX3" fmla="*/ 1347317 w 1347317"/>
                  <a:gd name="connsiteY3" fmla="*/ 1042413 h 2084826"/>
                  <a:gd name="connsiteX4" fmla="*/ 673659 w 1347317"/>
                  <a:gd name="connsiteY4" fmla="*/ 2084826 h 2084826"/>
                  <a:gd name="connsiteX5" fmla="*/ 673659 w 1347317"/>
                  <a:gd name="connsiteY5" fmla="*/ 1772102 h 2084826"/>
                  <a:gd name="connsiteX6" fmla="*/ 0 w 1347317"/>
                  <a:gd name="connsiteY6" fmla="*/ 1772102 h 2084826"/>
                  <a:gd name="connsiteX7" fmla="*/ 0 w 1347317"/>
                  <a:gd name="connsiteY7" fmla="*/ 312724 h 20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7317" h="2084826">
                    <a:moveTo>
                      <a:pt x="0" y="312724"/>
                    </a:moveTo>
                    <a:lnTo>
                      <a:pt x="673659" y="312724"/>
                    </a:lnTo>
                    <a:lnTo>
                      <a:pt x="673659" y="0"/>
                    </a:lnTo>
                    <a:lnTo>
                      <a:pt x="1347317" y="1042413"/>
                    </a:lnTo>
                    <a:lnTo>
                      <a:pt x="673659" y="2084826"/>
                    </a:lnTo>
                    <a:lnTo>
                      <a:pt x="673659" y="1772102"/>
                    </a:lnTo>
                    <a:lnTo>
                      <a:pt x="0" y="1772102"/>
                    </a:lnTo>
                    <a:lnTo>
                      <a:pt x="0" y="312724"/>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4769" tIns="319709" rIns="367641" bIns="319709" numCol="1" spcCol="1270" anchor="ctr" anchorCtr="0">
                <a:noAutofit/>
              </a:bodyPr>
              <a:lstStyle/>
              <a:p>
                <a:pPr marL="57150" lvl="1" indent="-57150" algn="l" defTabSz="488950">
                  <a:lnSpc>
                    <a:spcPct val="90000"/>
                  </a:lnSpc>
                  <a:spcBef>
                    <a:spcPct val="0"/>
                  </a:spcBef>
                  <a:spcAft>
                    <a:spcPct val="15000"/>
                  </a:spcAft>
                  <a:buChar char="••"/>
                </a:pPr>
                <a:r>
                  <a:rPr lang="tr-TR" sz="1100" kern="1200" dirty="0"/>
                  <a:t>Aile</a:t>
                </a:r>
              </a:p>
              <a:p>
                <a:pPr marL="57150" lvl="1" indent="-57150" algn="l" defTabSz="488950">
                  <a:lnSpc>
                    <a:spcPct val="90000"/>
                  </a:lnSpc>
                  <a:spcBef>
                    <a:spcPct val="0"/>
                  </a:spcBef>
                  <a:spcAft>
                    <a:spcPct val="15000"/>
                  </a:spcAft>
                  <a:buChar char="••"/>
                </a:pPr>
                <a:r>
                  <a:rPr lang="tr-TR" sz="1100" kern="1200" dirty="0"/>
                  <a:t>Çocuk</a:t>
                </a:r>
              </a:p>
              <a:p>
                <a:pPr marL="57150" lvl="1" indent="-57150" algn="l" defTabSz="488950">
                  <a:lnSpc>
                    <a:spcPct val="90000"/>
                  </a:lnSpc>
                  <a:spcBef>
                    <a:spcPct val="0"/>
                  </a:spcBef>
                  <a:spcAft>
                    <a:spcPct val="15000"/>
                  </a:spcAft>
                  <a:buChar char="••"/>
                </a:pPr>
                <a:r>
                  <a:rPr lang="tr-TR" sz="1100" kern="1200" dirty="0"/>
                  <a:t>Hukuk mahkemelerinin tedbir kararları</a:t>
                </a:r>
              </a:p>
              <a:p>
                <a:pPr marL="57150" lvl="1" indent="-57150" algn="l" defTabSz="488950">
                  <a:lnSpc>
                    <a:spcPct val="90000"/>
                  </a:lnSpc>
                  <a:spcBef>
                    <a:spcPct val="0"/>
                  </a:spcBef>
                  <a:spcAft>
                    <a:spcPct val="15000"/>
                  </a:spcAft>
                  <a:buChar char="••"/>
                </a:pPr>
                <a:endParaRPr lang="tr-TR" sz="1100" kern="1200" dirty="0"/>
              </a:p>
            </p:txBody>
          </p:sp>
          <p:sp>
            <p:nvSpPr>
              <p:cNvPr id="11" name="Serbest Form 10"/>
              <p:cNvSpPr/>
              <p:nvPr/>
            </p:nvSpPr>
            <p:spPr>
              <a:xfrm>
                <a:off x="2942130" y="3859873"/>
                <a:ext cx="900448" cy="613723"/>
              </a:xfrm>
              <a:custGeom>
                <a:avLst/>
                <a:gdLst>
                  <a:gd name="connsiteX0" fmla="*/ 0 w 900448"/>
                  <a:gd name="connsiteY0" fmla="*/ 306862 h 613723"/>
                  <a:gd name="connsiteX1" fmla="*/ 450224 w 900448"/>
                  <a:gd name="connsiteY1" fmla="*/ 0 h 613723"/>
                  <a:gd name="connsiteX2" fmla="*/ 900448 w 900448"/>
                  <a:gd name="connsiteY2" fmla="*/ 306862 h 613723"/>
                  <a:gd name="connsiteX3" fmla="*/ 450224 w 900448"/>
                  <a:gd name="connsiteY3" fmla="*/ 613724 h 613723"/>
                  <a:gd name="connsiteX4" fmla="*/ 0 w 900448"/>
                  <a:gd name="connsiteY4" fmla="*/ 306862 h 6137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0448" h="613723">
                    <a:moveTo>
                      <a:pt x="0" y="306862"/>
                    </a:moveTo>
                    <a:cubicBezTo>
                      <a:pt x="0" y="137387"/>
                      <a:pt x="201572" y="0"/>
                      <a:pt x="450224" y="0"/>
                    </a:cubicBezTo>
                    <a:cubicBezTo>
                      <a:pt x="698876" y="0"/>
                      <a:pt x="900448" y="137387"/>
                      <a:pt x="900448" y="306862"/>
                    </a:cubicBezTo>
                    <a:cubicBezTo>
                      <a:pt x="900448" y="476337"/>
                      <a:pt x="698876" y="613724"/>
                      <a:pt x="450224" y="613724"/>
                    </a:cubicBezTo>
                    <a:cubicBezTo>
                      <a:pt x="201572" y="613724"/>
                      <a:pt x="0" y="476337"/>
                      <a:pt x="0" y="30686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6948" tIns="94958" rIns="136948" bIns="94958" numCol="1" spcCol="1270" anchor="ctr" anchorCtr="0">
                <a:noAutofit/>
              </a:bodyPr>
              <a:lstStyle/>
              <a:p>
                <a:pPr lvl="0" algn="ctr" defTabSz="355600">
                  <a:lnSpc>
                    <a:spcPct val="90000"/>
                  </a:lnSpc>
                  <a:spcBef>
                    <a:spcPct val="0"/>
                  </a:spcBef>
                  <a:spcAft>
                    <a:spcPct val="35000"/>
                  </a:spcAft>
                </a:pPr>
                <a:r>
                  <a:rPr lang="tr-TR" sz="800" kern="1200" dirty="0" smtClean="0">
                    <a:solidFill>
                      <a:schemeClr val="tx1"/>
                    </a:solidFill>
                  </a:rPr>
                  <a:t>Bilgi: İl Sekretaryası</a:t>
                </a:r>
                <a:endParaRPr lang="tr-TR" sz="800" kern="1200" dirty="0">
                  <a:solidFill>
                    <a:schemeClr val="tx1"/>
                  </a:solidFill>
                </a:endParaRPr>
              </a:p>
            </p:txBody>
          </p:sp>
          <p:sp>
            <p:nvSpPr>
              <p:cNvPr id="12" name="Serbest Form 11"/>
              <p:cNvSpPr/>
              <p:nvPr/>
            </p:nvSpPr>
            <p:spPr>
              <a:xfrm>
                <a:off x="4211958" y="2784939"/>
                <a:ext cx="1936907" cy="1355132"/>
              </a:xfrm>
              <a:custGeom>
                <a:avLst/>
                <a:gdLst>
                  <a:gd name="connsiteX0" fmla="*/ 0 w 1936907"/>
                  <a:gd name="connsiteY0" fmla="*/ 203270 h 1355132"/>
                  <a:gd name="connsiteX1" fmla="*/ 1259341 w 1936907"/>
                  <a:gd name="connsiteY1" fmla="*/ 203270 h 1355132"/>
                  <a:gd name="connsiteX2" fmla="*/ 1259341 w 1936907"/>
                  <a:gd name="connsiteY2" fmla="*/ 0 h 1355132"/>
                  <a:gd name="connsiteX3" fmla="*/ 1936907 w 1936907"/>
                  <a:gd name="connsiteY3" fmla="*/ 677566 h 1355132"/>
                  <a:gd name="connsiteX4" fmla="*/ 1259341 w 1936907"/>
                  <a:gd name="connsiteY4" fmla="*/ 1355132 h 1355132"/>
                  <a:gd name="connsiteX5" fmla="*/ 1259341 w 1936907"/>
                  <a:gd name="connsiteY5" fmla="*/ 1151862 h 1355132"/>
                  <a:gd name="connsiteX6" fmla="*/ 0 w 1936907"/>
                  <a:gd name="connsiteY6" fmla="*/ 1151862 h 1355132"/>
                  <a:gd name="connsiteX7" fmla="*/ 0 w 1936907"/>
                  <a:gd name="connsiteY7" fmla="*/ 203270 h 1355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36907" h="1355132">
                    <a:moveTo>
                      <a:pt x="0" y="203270"/>
                    </a:moveTo>
                    <a:lnTo>
                      <a:pt x="1259341" y="203270"/>
                    </a:lnTo>
                    <a:lnTo>
                      <a:pt x="1259341" y="0"/>
                    </a:lnTo>
                    <a:lnTo>
                      <a:pt x="1936907" y="677566"/>
                    </a:lnTo>
                    <a:lnTo>
                      <a:pt x="1259341" y="1355132"/>
                    </a:lnTo>
                    <a:lnTo>
                      <a:pt x="1259341" y="1151862"/>
                    </a:lnTo>
                    <a:lnTo>
                      <a:pt x="0" y="1151862"/>
                    </a:lnTo>
                    <a:lnTo>
                      <a:pt x="0" y="203270"/>
                    </a:lnTo>
                    <a:close/>
                  </a:path>
                </a:pathLst>
              </a:cu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509627" tIns="209620" rIns="486996" bIns="209620" numCol="1" spcCol="1270" anchor="ctr" anchorCtr="0">
                <a:noAutofit/>
              </a:bodyPr>
              <a:lstStyle/>
              <a:p>
                <a:pPr marL="57150" lvl="1" indent="-57150" algn="l" defTabSz="444500">
                  <a:lnSpc>
                    <a:spcPct val="90000"/>
                  </a:lnSpc>
                  <a:spcBef>
                    <a:spcPct val="0"/>
                  </a:spcBef>
                  <a:spcAft>
                    <a:spcPct val="15000"/>
                  </a:spcAft>
                  <a:buChar char="••"/>
                </a:pPr>
                <a:endParaRPr lang="tr-TR" sz="1000" kern="1200" dirty="0">
                  <a:solidFill>
                    <a:sysClr val="windowText" lastClr="000000">
                      <a:hueOff val="0"/>
                      <a:satOff val="0"/>
                      <a:lumOff val="0"/>
                      <a:alphaOff val="0"/>
                    </a:sysClr>
                  </a:solidFill>
                  <a:latin typeface="Calibri"/>
                  <a:ea typeface="+mn-ea"/>
                  <a:cs typeface="+mn-cs"/>
                </a:endParaRPr>
              </a:p>
              <a:p>
                <a:pPr marL="57150" lvl="1" indent="-57150" algn="l" defTabSz="488950">
                  <a:lnSpc>
                    <a:spcPct val="90000"/>
                  </a:lnSpc>
                  <a:spcBef>
                    <a:spcPct val="0"/>
                  </a:spcBef>
                  <a:spcAft>
                    <a:spcPct val="15000"/>
                  </a:spcAft>
                  <a:buChar char="••"/>
                </a:pPr>
                <a:r>
                  <a:rPr lang="tr-TR" sz="1100" kern="1200" dirty="0">
                    <a:solidFill>
                      <a:sysClr val="windowText" lastClr="000000">
                        <a:hueOff val="0"/>
                        <a:satOff val="0"/>
                        <a:lumOff val="0"/>
                        <a:alphaOff val="0"/>
                      </a:sysClr>
                    </a:solidFill>
                    <a:latin typeface="Calibri"/>
                    <a:ea typeface="+mn-ea"/>
                    <a:cs typeface="+mn-cs"/>
                  </a:rPr>
                  <a:t>Uygulayıcı kurum il müdürü</a:t>
                </a:r>
              </a:p>
            </p:txBody>
          </p:sp>
          <p:sp>
            <p:nvSpPr>
              <p:cNvPr id="13" name="Serbest Form 12"/>
              <p:cNvSpPr/>
              <p:nvPr/>
            </p:nvSpPr>
            <p:spPr>
              <a:xfrm>
                <a:off x="3299730" y="2928955"/>
                <a:ext cx="1157363" cy="1051363"/>
              </a:xfrm>
              <a:custGeom>
                <a:avLst/>
                <a:gdLst>
                  <a:gd name="connsiteX0" fmla="*/ 0 w 1157363"/>
                  <a:gd name="connsiteY0" fmla="*/ 525682 h 1051363"/>
                  <a:gd name="connsiteX1" fmla="*/ 578682 w 1157363"/>
                  <a:gd name="connsiteY1" fmla="*/ 0 h 1051363"/>
                  <a:gd name="connsiteX2" fmla="*/ 1157364 w 1157363"/>
                  <a:gd name="connsiteY2" fmla="*/ 525682 h 1051363"/>
                  <a:gd name="connsiteX3" fmla="*/ 578682 w 1157363"/>
                  <a:gd name="connsiteY3" fmla="*/ 1051364 h 1051363"/>
                  <a:gd name="connsiteX4" fmla="*/ 0 w 1157363"/>
                  <a:gd name="connsiteY4" fmla="*/ 525682 h 1051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7363" h="1051363">
                    <a:moveTo>
                      <a:pt x="0" y="525682"/>
                    </a:moveTo>
                    <a:cubicBezTo>
                      <a:pt x="0" y="235356"/>
                      <a:pt x="259085" y="0"/>
                      <a:pt x="578682" y="0"/>
                    </a:cubicBezTo>
                    <a:cubicBezTo>
                      <a:pt x="898279" y="0"/>
                      <a:pt x="1157364" y="235356"/>
                      <a:pt x="1157364" y="525682"/>
                    </a:cubicBezTo>
                    <a:cubicBezTo>
                      <a:pt x="1157364" y="816008"/>
                      <a:pt x="898279" y="1051364"/>
                      <a:pt x="578682" y="1051364"/>
                    </a:cubicBezTo>
                    <a:cubicBezTo>
                      <a:pt x="259085" y="1051364"/>
                      <a:pt x="0" y="816008"/>
                      <a:pt x="0" y="525682"/>
                    </a:cubicBezTo>
                    <a:close/>
                  </a:path>
                </a:pathLst>
              </a:cu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175842" tIns="160319" rIns="175842" bIns="160319" numCol="1" spcCol="1270" anchor="ctr" anchorCtr="0">
                <a:noAutofit/>
              </a:bodyPr>
              <a:lstStyle/>
              <a:p>
                <a:pPr lvl="0" algn="ctr" defTabSz="444500">
                  <a:lnSpc>
                    <a:spcPct val="90000"/>
                  </a:lnSpc>
                  <a:spcBef>
                    <a:spcPct val="0"/>
                  </a:spcBef>
                  <a:spcAft>
                    <a:spcPct val="35000"/>
                  </a:spcAft>
                </a:pPr>
                <a:r>
                  <a:rPr lang="tr-TR" sz="1000" kern="1200" dirty="0" smtClean="0">
                    <a:solidFill>
                      <a:schemeClr val="tx1"/>
                    </a:solidFill>
                    <a:latin typeface="Calibri"/>
                    <a:ea typeface="+mn-ea"/>
                    <a:cs typeface="+mn-cs"/>
                  </a:rPr>
                  <a:t>Gereği: Tedbiri Uygulayacak Kurumlara</a:t>
                </a:r>
                <a:endParaRPr lang="tr-TR" sz="1000" kern="1200" dirty="0">
                  <a:solidFill>
                    <a:schemeClr val="tx1"/>
                  </a:solidFill>
                  <a:latin typeface="Calibri"/>
                  <a:ea typeface="+mn-ea"/>
                  <a:cs typeface="+mn-cs"/>
                </a:endParaRPr>
              </a:p>
            </p:txBody>
          </p:sp>
          <p:sp>
            <p:nvSpPr>
              <p:cNvPr id="14" name="Serbest Form 13"/>
              <p:cNvSpPr/>
              <p:nvPr/>
            </p:nvSpPr>
            <p:spPr>
              <a:xfrm>
                <a:off x="6804249" y="1920840"/>
                <a:ext cx="2051835" cy="3113233"/>
              </a:xfrm>
              <a:custGeom>
                <a:avLst/>
                <a:gdLst>
                  <a:gd name="connsiteX0" fmla="*/ 0 w 2051835"/>
                  <a:gd name="connsiteY0" fmla="*/ 466985 h 3113233"/>
                  <a:gd name="connsiteX1" fmla="*/ 1025918 w 2051835"/>
                  <a:gd name="connsiteY1" fmla="*/ 466985 h 3113233"/>
                  <a:gd name="connsiteX2" fmla="*/ 1025918 w 2051835"/>
                  <a:gd name="connsiteY2" fmla="*/ 0 h 3113233"/>
                  <a:gd name="connsiteX3" fmla="*/ 2051835 w 2051835"/>
                  <a:gd name="connsiteY3" fmla="*/ 1556617 h 3113233"/>
                  <a:gd name="connsiteX4" fmla="*/ 1025918 w 2051835"/>
                  <a:gd name="connsiteY4" fmla="*/ 3113233 h 3113233"/>
                  <a:gd name="connsiteX5" fmla="*/ 1025918 w 2051835"/>
                  <a:gd name="connsiteY5" fmla="*/ 2646248 h 3113233"/>
                  <a:gd name="connsiteX6" fmla="*/ 0 w 2051835"/>
                  <a:gd name="connsiteY6" fmla="*/ 2646248 h 3113233"/>
                  <a:gd name="connsiteX7" fmla="*/ 0 w 2051835"/>
                  <a:gd name="connsiteY7" fmla="*/ 466985 h 3113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1835" h="3113233">
                    <a:moveTo>
                      <a:pt x="0" y="466985"/>
                    </a:moveTo>
                    <a:lnTo>
                      <a:pt x="1025918" y="466985"/>
                    </a:lnTo>
                    <a:lnTo>
                      <a:pt x="1025918" y="0"/>
                    </a:lnTo>
                    <a:lnTo>
                      <a:pt x="2051835" y="1556617"/>
                    </a:lnTo>
                    <a:lnTo>
                      <a:pt x="1025918" y="3113233"/>
                    </a:lnTo>
                    <a:lnTo>
                      <a:pt x="1025918" y="2646248"/>
                    </a:lnTo>
                    <a:lnTo>
                      <a:pt x="0" y="2646248"/>
                    </a:lnTo>
                    <a:lnTo>
                      <a:pt x="0" y="466985"/>
                    </a:lnTo>
                    <a:close/>
                  </a:path>
                </a:pathLst>
              </a:cu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540899" tIns="473970" rIns="552577" bIns="473970" numCol="1" spcCol="1270" anchor="ctr" anchorCtr="0">
                <a:noAutofit/>
              </a:bodyPr>
              <a:lstStyle/>
              <a:p>
                <a:pPr marL="57150" lvl="1" indent="-57150" algn="l" defTabSz="488950">
                  <a:lnSpc>
                    <a:spcPct val="90000"/>
                  </a:lnSpc>
                  <a:spcBef>
                    <a:spcPct val="0"/>
                  </a:spcBef>
                  <a:spcAft>
                    <a:spcPct val="15000"/>
                  </a:spcAft>
                  <a:buChar char="••"/>
                </a:pPr>
                <a:r>
                  <a:rPr lang="tr-TR" sz="1100" kern="1200" dirty="0">
                    <a:solidFill>
                      <a:sysClr val="windowText" lastClr="000000">
                        <a:hueOff val="0"/>
                        <a:satOff val="0"/>
                        <a:lumOff val="0"/>
                        <a:alphaOff val="0"/>
                      </a:sysClr>
                    </a:solidFill>
                    <a:latin typeface="Calibri"/>
                    <a:ea typeface="+mn-ea"/>
                    <a:cs typeface="+mn-cs"/>
                  </a:rPr>
                  <a:t>Uzman 10 gün </a:t>
                </a:r>
                <a:r>
                  <a:rPr lang="tr-TR" sz="1100" kern="1200" dirty="0" err="1">
                    <a:solidFill>
                      <a:sysClr val="windowText" lastClr="000000">
                        <a:hueOff val="0"/>
                        <a:satOff val="0"/>
                        <a:lumOff val="0"/>
                        <a:alphaOff val="0"/>
                      </a:sysClr>
                    </a:solidFill>
                    <a:latin typeface="Calibri"/>
                    <a:ea typeface="+mn-ea"/>
                    <a:cs typeface="+mn-cs"/>
                  </a:rPr>
                  <a:t>içerisnde</a:t>
                </a:r>
                <a:r>
                  <a:rPr lang="tr-TR" sz="1100" kern="1200" dirty="0">
                    <a:solidFill>
                      <a:sysClr val="windowText" lastClr="000000">
                        <a:hueOff val="0"/>
                        <a:satOff val="0"/>
                        <a:lumOff val="0"/>
                        <a:alphaOff val="0"/>
                      </a:sysClr>
                    </a:solidFill>
                    <a:latin typeface="Calibri"/>
                    <a:ea typeface="+mn-ea"/>
                    <a:cs typeface="+mn-cs"/>
                  </a:rPr>
                  <a:t> uygulama planı hazırlar ve mahkemeye gönderir</a:t>
                </a:r>
              </a:p>
              <a:p>
                <a:pPr marL="57150" lvl="1" indent="-57150" algn="l" defTabSz="488950">
                  <a:lnSpc>
                    <a:spcPct val="90000"/>
                  </a:lnSpc>
                  <a:spcBef>
                    <a:spcPct val="0"/>
                  </a:spcBef>
                  <a:spcAft>
                    <a:spcPct val="15000"/>
                  </a:spcAft>
                  <a:buChar char="••"/>
                </a:pPr>
                <a:r>
                  <a:rPr lang="tr-TR" sz="1100" kern="1200" dirty="0">
                    <a:solidFill>
                      <a:sysClr val="windowText" lastClr="000000">
                        <a:hueOff val="0"/>
                        <a:satOff val="0"/>
                        <a:lumOff val="0"/>
                        <a:alphaOff val="0"/>
                      </a:sysClr>
                    </a:solidFill>
                    <a:latin typeface="Calibri"/>
                    <a:ea typeface="+mn-ea"/>
                    <a:cs typeface="+mn-cs"/>
                  </a:rPr>
                  <a:t> Uzman üçer aylık dönemler halinde değerlendirme raporu gönderir</a:t>
                </a:r>
              </a:p>
            </p:txBody>
          </p:sp>
          <p:sp>
            <p:nvSpPr>
              <p:cNvPr id="15" name="Serbest Form 14"/>
              <p:cNvSpPr/>
              <p:nvPr/>
            </p:nvSpPr>
            <p:spPr>
              <a:xfrm>
                <a:off x="6012160" y="2856947"/>
                <a:ext cx="1241350" cy="1383748"/>
              </a:xfrm>
              <a:custGeom>
                <a:avLst/>
                <a:gdLst>
                  <a:gd name="connsiteX0" fmla="*/ 0 w 1241350"/>
                  <a:gd name="connsiteY0" fmla="*/ 691874 h 1383748"/>
                  <a:gd name="connsiteX1" fmla="*/ 620675 w 1241350"/>
                  <a:gd name="connsiteY1" fmla="*/ 0 h 1383748"/>
                  <a:gd name="connsiteX2" fmla="*/ 1241350 w 1241350"/>
                  <a:gd name="connsiteY2" fmla="*/ 691874 h 1383748"/>
                  <a:gd name="connsiteX3" fmla="*/ 620675 w 1241350"/>
                  <a:gd name="connsiteY3" fmla="*/ 1383748 h 1383748"/>
                  <a:gd name="connsiteX4" fmla="*/ 0 w 1241350"/>
                  <a:gd name="connsiteY4" fmla="*/ 691874 h 13837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1350" h="1383748">
                    <a:moveTo>
                      <a:pt x="0" y="691874"/>
                    </a:moveTo>
                    <a:cubicBezTo>
                      <a:pt x="0" y="309763"/>
                      <a:pt x="277886" y="0"/>
                      <a:pt x="620675" y="0"/>
                    </a:cubicBezTo>
                    <a:cubicBezTo>
                      <a:pt x="963464" y="0"/>
                      <a:pt x="1241350" y="309763"/>
                      <a:pt x="1241350" y="691874"/>
                    </a:cubicBezTo>
                    <a:cubicBezTo>
                      <a:pt x="1241350" y="1073985"/>
                      <a:pt x="963464" y="1383748"/>
                      <a:pt x="620675" y="1383748"/>
                    </a:cubicBezTo>
                    <a:cubicBezTo>
                      <a:pt x="277886" y="1383748"/>
                      <a:pt x="0" y="1073985"/>
                      <a:pt x="0" y="691874"/>
                    </a:cubicBezTo>
                    <a:close/>
                  </a:path>
                </a:pathLst>
              </a:cu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188141" tIns="208995" rIns="188141" bIns="208995" numCol="1" spcCol="1270" anchor="ctr" anchorCtr="0">
                <a:noAutofit/>
              </a:bodyPr>
              <a:lstStyle/>
              <a:p>
                <a:pPr lvl="0" algn="ctr" defTabSz="444500">
                  <a:lnSpc>
                    <a:spcPct val="90000"/>
                  </a:lnSpc>
                  <a:spcBef>
                    <a:spcPct val="0"/>
                  </a:spcBef>
                  <a:spcAft>
                    <a:spcPct val="35000"/>
                  </a:spcAft>
                </a:pPr>
                <a:r>
                  <a:rPr lang="tr-TR" sz="1000" kern="1200" dirty="0">
                    <a:solidFill>
                      <a:schemeClr val="tx1"/>
                    </a:solidFill>
                    <a:latin typeface="Calibri"/>
                    <a:ea typeface="+mn-ea"/>
                    <a:cs typeface="+mn-cs"/>
                  </a:rPr>
                  <a:t>Uygulayıcı kurum il müdürü  uzman ataması yapar</a:t>
                </a:r>
              </a:p>
            </p:txBody>
          </p:sp>
          <p:sp>
            <p:nvSpPr>
              <p:cNvPr id="17" name="Serbest Form 16"/>
              <p:cNvSpPr/>
              <p:nvPr/>
            </p:nvSpPr>
            <p:spPr>
              <a:xfrm>
                <a:off x="6732239" y="4657145"/>
                <a:ext cx="1249708" cy="1749701"/>
              </a:xfrm>
              <a:custGeom>
                <a:avLst/>
                <a:gdLst>
                  <a:gd name="connsiteX0" fmla="*/ 0 w 1249708"/>
                  <a:gd name="connsiteY0" fmla="*/ 874851 h 1749701"/>
                  <a:gd name="connsiteX1" fmla="*/ 624854 w 1249708"/>
                  <a:gd name="connsiteY1" fmla="*/ 0 h 1749701"/>
                  <a:gd name="connsiteX2" fmla="*/ 1249708 w 1249708"/>
                  <a:gd name="connsiteY2" fmla="*/ 874851 h 1749701"/>
                  <a:gd name="connsiteX3" fmla="*/ 624854 w 1249708"/>
                  <a:gd name="connsiteY3" fmla="*/ 1749702 h 1749701"/>
                  <a:gd name="connsiteX4" fmla="*/ 0 w 1249708"/>
                  <a:gd name="connsiteY4" fmla="*/ 874851 h 17497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9708" h="1749701">
                    <a:moveTo>
                      <a:pt x="0" y="874851"/>
                    </a:moveTo>
                    <a:cubicBezTo>
                      <a:pt x="0" y="391684"/>
                      <a:pt x="279757" y="0"/>
                      <a:pt x="624854" y="0"/>
                    </a:cubicBezTo>
                    <a:cubicBezTo>
                      <a:pt x="969951" y="0"/>
                      <a:pt x="1249708" y="391684"/>
                      <a:pt x="1249708" y="874851"/>
                    </a:cubicBezTo>
                    <a:cubicBezTo>
                      <a:pt x="1249708" y="1358018"/>
                      <a:pt x="969951" y="1749702"/>
                      <a:pt x="624854" y="1749702"/>
                    </a:cubicBezTo>
                    <a:cubicBezTo>
                      <a:pt x="279757" y="1749702"/>
                      <a:pt x="0" y="1358018"/>
                      <a:pt x="0" y="874851"/>
                    </a:cubicBezTo>
                    <a:close/>
                  </a:path>
                </a:pathLst>
              </a:cu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187460" tIns="260683" rIns="187460" bIns="260683" numCol="1" spcCol="1270" anchor="ctr" anchorCtr="0">
                <a:noAutofit/>
              </a:bodyPr>
              <a:lstStyle/>
              <a:p>
                <a:pPr lvl="0" algn="ctr" defTabSz="311150">
                  <a:lnSpc>
                    <a:spcPct val="90000"/>
                  </a:lnSpc>
                  <a:spcBef>
                    <a:spcPct val="0"/>
                  </a:spcBef>
                  <a:spcAft>
                    <a:spcPct val="35000"/>
                  </a:spcAft>
                </a:pPr>
                <a:r>
                  <a:rPr lang="tr-TR" sz="700" kern="1200" dirty="0">
                    <a:solidFill>
                      <a:schemeClr val="tx1"/>
                    </a:solidFill>
                    <a:latin typeface="Calibri"/>
                    <a:ea typeface="+mn-ea"/>
                    <a:cs typeface="+mn-cs"/>
                  </a:rPr>
                  <a:t>Uygulama Planı</a:t>
                </a:r>
              </a:p>
              <a:p>
                <a:pPr lvl="0" algn="ctr" defTabSz="311150">
                  <a:lnSpc>
                    <a:spcPct val="90000"/>
                  </a:lnSpc>
                  <a:spcBef>
                    <a:spcPct val="0"/>
                  </a:spcBef>
                  <a:spcAft>
                    <a:spcPct val="35000"/>
                  </a:spcAft>
                </a:pPr>
                <a:r>
                  <a:rPr lang="tr-TR" sz="700" kern="1200" dirty="0">
                    <a:solidFill>
                      <a:schemeClr val="tx1"/>
                    </a:solidFill>
                    <a:latin typeface="Calibri"/>
                    <a:ea typeface="+mn-ea"/>
                    <a:cs typeface="+mn-cs"/>
                  </a:rPr>
                  <a:t>Değerlendirme  Raporları</a:t>
                </a:r>
              </a:p>
              <a:p>
                <a:pPr lvl="0" algn="ctr" defTabSz="311150">
                  <a:lnSpc>
                    <a:spcPct val="90000"/>
                  </a:lnSpc>
                  <a:spcBef>
                    <a:spcPct val="0"/>
                  </a:spcBef>
                  <a:spcAft>
                    <a:spcPct val="35000"/>
                  </a:spcAft>
                </a:pPr>
                <a:r>
                  <a:rPr lang="tr-TR" sz="700" kern="1200" dirty="0">
                    <a:solidFill>
                      <a:schemeClr val="tx1"/>
                    </a:solidFill>
                    <a:latin typeface="Calibri"/>
                    <a:ea typeface="+mn-ea"/>
                    <a:cs typeface="+mn-cs"/>
                  </a:rPr>
                  <a:t>Sonuç Raporu</a:t>
                </a:r>
              </a:p>
            </p:txBody>
          </p:sp>
        </p:grpSp>
        <p:sp>
          <p:nvSpPr>
            <p:cNvPr id="3" name="Bükülü Ok 2"/>
            <p:cNvSpPr/>
            <p:nvPr/>
          </p:nvSpPr>
          <p:spPr>
            <a:xfrm rot="2331633" flipH="1" flipV="1">
              <a:off x="2746632" y="3957809"/>
              <a:ext cx="3326675" cy="2700001"/>
            </a:xfrm>
            <a:prstGeom prst="bentArrow">
              <a:avLst>
                <a:gd name="adj1" fmla="val 25000"/>
                <a:gd name="adj2" fmla="val 22373"/>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grpSp>
      <p:sp>
        <p:nvSpPr>
          <p:cNvPr id="4" name="Metin kutusu 3"/>
          <p:cNvSpPr txBox="1"/>
          <p:nvPr/>
        </p:nvSpPr>
        <p:spPr>
          <a:xfrm>
            <a:off x="4139952" y="6202835"/>
            <a:ext cx="1728192" cy="261610"/>
          </a:xfrm>
          <a:prstGeom prst="rect">
            <a:avLst/>
          </a:prstGeom>
          <a:noFill/>
        </p:spPr>
        <p:txBody>
          <a:bodyPr wrap="square" rtlCol="0">
            <a:spAutoFit/>
          </a:bodyPr>
          <a:lstStyle/>
          <a:p>
            <a:r>
              <a:rPr lang="tr-TR" sz="1100" dirty="0" smtClean="0"/>
              <a:t>Kararı veren Mahkeme</a:t>
            </a:r>
            <a:endParaRPr lang="tr-TR" sz="1100" dirty="0"/>
          </a:p>
        </p:txBody>
      </p:sp>
    </p:spTree>
    <p:extLst>
      <p:ext uri="{BB962C8B-B14F-4D97-AF65-F5344CB8AC3E}">
        <p14:creationId xmlns:p14="http://schemas.microsoft.com/office/powerpoint/2010/main" val="29871291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2164</TotalTime>
  <Words>1326</Words>
  <Application>Microsoft Office PowerPoint</Application>
  <PresentationFormat>Ekran Gösterisi (4:3)</PresentationFormat>
  <Paragraphs>199</Paragraphs>
  <Slides>23</Slides>
  <Notes>5</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Varsayılan Tasarım</vt:lpstr>
      <vt:lpstr>PowerPoint Sunusu</vt:lpstr>
      <vt:lpstr>PowerPoint Sunusu</vt:lpstr>
      <vt:lpstr>ÇOCUK KORUMA KANUNU İŞLEYİŞ ŞEMASI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ÇOCUK KORUMA KANUNU İŞLEYİŞ ŞEMASI</vt:lpstr>
      <vt:lpstr>PowerPoint Sunusu</vt:lpstr>
    </vt:vector>
  </TitlesOfParts>
  <Company>UNICEF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Goktan Kocyildirim</dc:creator>
  <cp:lastModifiedBy>mehtap yaman</cp:lastModifiedBy>
  <cp:revision>163</cp:revision>
  <dcterms:created xsi:type="dcterms:W3CDTF">2013-05-27T05:42:19Z</dcterms:created>
  <dcterms:modified xsi:type="dcterms:W3CDTF">2017-01-13T05:16:28Z</dcterms:modified>
</cp:coreProperties>
</file>