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23720DD-5B6D-40BF-8493-A6B52D484E6B}" type="datetimeFigureOut">
              <a:rPr lang="tr-TR" smtClean="0"/>
              <a:t>21.09.2022</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7" name="Başlık 6"/>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8" name="Başlık 7"/>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302176B-0E47-46AC-8F43-DAB4B8A37D06}" type="slidenum">
              <a:rPr lang="tr-TR" smtClean="0"/>
              <a:t>‹#›</a:t>
            </a:fld>
            <a:endParaRPr lang="tr-TR"/>
          </a:p>
        </p:txBody>
      </p:sp>
      <p:sp>
        <p:nvSpPr>
          <p:cNvPr id="6" name="Başlık 5"/>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A23720DD-5B6D-40BF-8493-A6B52D484E6B}" type="datetimeFigureOut">
              <a:rPr lang="tr-TR" smtClean="0"/>
              <a:t>21.09.2022</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extLst/>
          </a:lstStyle>
          <a:p>
            <a:fld id="{A23720DD-5B6D-40BF-8493-A6B52D484E6B}" type="datetimeFigureOut">
              <a:rPr lang="tr-TR" smtClean="0"/>
              <a:t>21.09.2022</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23720DD-5B6D-40BF-8493-A6B52D484E6B}" type="datetimeFigureOut">
              <a:rPr lang="tr-TR" smtClean="0"/>
              <a:t>21.09.2022</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F302176B-0E47-46AC-8F43-DAB4B8A37D0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720DD-5B6D-40BF-8493-A6B52D484E6B}" type="datetimeFigureOut">
              <a:rPr lang="tr-TR" smtClean="0"/>
              <a:t>21.09.2022</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ommonsensemedia.org/" TargetMode="External"/><Relationship Id="rId2" Type="http://schemas.openxmlformats.org/officeDocument/2006/relationships/hyperlink" Target="https://www.fosi.org/" TargetMode="External"/><Relationship Id="rId1" Type="http://schemas.openxmlformats.org/officeDocument/2006/relationships/slideLayout" Target="../slideLayouts/slideLayout2.xml"/><Relationship Id="rId4" Type="http://schemas.openxmlformats.org/officeDocument/2006/relationships/hyperlink" Target="https://dijitalmedyavecocuk.bilgi.edu.tr/"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fosi.org/" TargetMode="External"/><Relationship Id="rId2" Type="http://schemas.openxmlformats.org/officeDocument/2006/relationships/hyperlink" Target="https://www.commonsensemedia.org/" TargetMode="External"/><Relationship Id="rId1" Type="http://schemas.openxmlformats.org/officeDocument/2006/relationships/slideLayout" Target="../slideLayouts/slideLayout2.xml"/><Relationship Id="rId6" Type="http://schemas.openxmlformats.org/officeDocument/2006/relationships/hyperlink" Target="https://www.tuik.gov.tr/" TargetMode="External"/><Relationship Id="rId5" Type="http://schemas.openxmlformats.org/officeDocument/2006/relationships/hyperlink" Target="https://www.aap.org/" TargetMode="External"/><Relationship Id="rId4" Type="http://schemas.openxmlformats.org/officeDocument/2006/relationships/hyperlink" Target="https://dijitalmedyavecocuk.bilgi.edu.t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412776"/>
            <a:ext cx="7772400" cy="1470025"/>
          </a:xfrm>
        </p:spPr>
        <p:txBody>
          <a:bodyPr>
            <a:noAutofit/>
          </a:bodyPr>
          <a:lstStyle/>
          <a:p>
            <a:r>
              <a:rPr lang="tr-TR" sz="5400" dirty="0" smtClean="0"/>
              <a:t>SİNCAN REHBERLİK VE ARAŞTIRMA MERKEZİ</a:t>
            </a:r>
            <a:endParaRPr lang="tr-TR" sz="5400" dirty="0"/>
          </a:p>
        </p:txBody>
      </p:sp>
      <p:sp>
        <p:nvSpPr>
          <p:cNvPr id="3" name="Alt Başlık 2"/>
          <p:cNvSpPr>
            <a:spLocks noGrp="1"/>
          </p:cNvSpPr>
          <p:nvPr>
            <p:ph type="subTitle" idx="1"/>
          </p:nvPr>
        </p:nvSpPr>
        <p:spPr/>
        <p:txBody>
          <a:bodyPr>
            <a:normAutofit fontScale="47500" lnSpcReduction="20000"/>
          </a:bodyPr>
          <a:lstStyle/>
          <a:p>
            <a:r>
              <a:rPr lang="tr-TR" sz="5700" dirty="0" smtClean="0"/>
              <a:t>Çocuklarda Bilinçli Teknoloji Kullanımına Rehberlik Etmek</a:t>
            </a:r>
          </a:p>
          <a:p>
            <a:endParaRPr lang="tr-TR" dirty="0"/>
          </a:p>
          <a:p>
            <a:r>
              <a:rPr lang="tr-TR" dirty="0" smtClean="0"/>
              <a:t>Eylül</a:t>
            </a:r>
            <a:r>
              <a:rPr lang="tr-TR" dirty="0" smtClean="0"/>
              <a:t> </a:t>
            </a:r>
            <a:r>
              <a:rPr lang="tr-TR" dirty="0" smtClean="0"/>
              <a:t>2022</a:t>
            </a:r>
            <a:endParaRPr lang="tr-TR" dirty="0"/>
          </a:p>
        </p:txBody>
      </p:sp>
    </p:spTree>
    <p:extLst>
      <p:ext uri="{BB962C8B-B14F-4D97-AF65-F5344CB8AC3E}">
        <p14:creationId xmlns:p14="http://schemas.microsoft.com/office/powerpoint/2010/main" val="2580215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916832"/>
            <a:ext cx="8229600" cy="4525963"/>
          </a:xfrm>
        </p:spPr>
        <p:txBody>
          <a:bodyPr>
            <a:normAutofit/>
          </a:bodyPr>
          <a:lstStyle/>
          <a:p>
            <a:r>
              <a:rPr lang="tr-TR" sz="2400" dirty="0"/>
              <a:t>Ebeveynlerin, tablet, bilgisayar ve diğer medya cihazlarının oyuncak olmadığını ve dikkatle kullanılması gerektiğini açıklamalıdırlar. Çocuklarla teknolojinin birçok faydasını ve risklerini tartışmak yararlı olacaktır. Onları korkutmamalı, mahremiyete saygı duymanın ve kişisel bilgileri kendi yaşlarına uygun yollarla korumanın önemi tartışılmalıdır. Bu konuşmalar devam etmeli ve çocuklar büyüdükçe daha ayrıntılı hale gelmelidir.</a:t>
            </a:r>
          </a:p>
        </p:txBody>
      </p:sp>
      <p:sp>
        <p:nvSpPr>
          <p:cNvPr id="3" name="Başlık 2"/>
          <p:cNvSpPr>
            <a:spLocks noGrp="1"/>
          </p:cNvSpPr>
          <p:nvPr>
            <p:ph type="title"/>
          </p:nvPr>
        </p:nvSpPr>
        <p:spPr>
          <a:xfrm>
            <a:off x="395536" y="476672"/>
            <a:ext cx="8229600" cy="1143000"/>
          </a:xfrm>
        </p:spPr>
        <p:txBody>
          <a:bodyPr>
            <a:normAutofit fontScale="90000"/>
          </a:bodyPr>
          <a:lstStyle/>
          <a:p>
            <a:pPr marL="342900" lvl="0" indent="-342900">
              <a:lnSpc>
                <a:spcPct val="107000"/>
              </a:lnSpc>
              <a:spcAft>
                <a:spcPts val="800"/>
              </a:spcAft>
              <a:buFont typeface="Wingdings"/>
              <a:buChar char=""/>
            </a:pPr>
            <a:r>
              <a:rPr lang="tr-TR" sz="4400" dirty="0">
                <a:effectLst/>
                <a:latin typeface="Calibri"/>
                <a:ea typeface="Calibri"/>
                <a:cs typeface="Times New Roman"/>
              </a:rPr>
              <a:t>Çocuklara küçük yaşlardan itibaren teknolojiyi öğretin. </a:t>
            </a:r>
            <a:br>
              <a:rPr lang="tr-TR" sz="4400" dirty="0">
                <a:effectLst/>
                <a:latin typeface="Calibri"/>
                <a:ea typeface="Calibri"/>
                <a:cs typeface="Times New Roman"/>
              </a:rPr>
            </a:br>
            <a:endParaRPr lang="tr-TR" dirty="0"/>
          </a:p>
        </p:txBody>
      </p:sp>
    </p:spTree>
    <p:extLst>
      <p:ext uri="{BB962C8B-B14F-4D97-AF65-F5344CB8AC3E}">
        <p14:creationId xmlns:p14="http://schemas.microsoft.com/office/powerpoint/2010/main" val="3361130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268760"/>
            <a:ext cx="8229600" cy="4738531"/>
          </a:xfrm>
        </p:spPr>
        <p:txBody>
          <a:bodyPr/>
          <a:lstStyle/>
          <a:p>
            <a:r>
              <a:rPr lang="tr-TR" dirty="0"/>
              <a:t>Ekran süresini sınırlandırmak genellikle iyi bir fikirmiş gibi görülse de, uzmanlar, ebeveynlerin teknoloji kullanımının doğası gereği zararlı olduğunu varsaymamaları gerektiği konusunda uyarmaktadır. Ailenin teknoloji kullanımıyla ilgili kuralları belirlenirken bağlam göz önünde bulundurulmalıdır. </a:t>
            </a:r>
          </a:p>
        </p:txBody>
      </p:sp>
      <p:sp>
        <p:nvSpPr>
          <p:cNvPr id="3" name="Başlık 2"/>
          <p:cNvSpPr>
            <a:spLocks noGrp="1"/>
          </p:cNvSpPr>
          <p:nvPr>
            <p:ph type="title"/>
          </p:nvPr>
        </p:nvSpPr>
        <p:spPr/>
        <p:txBody>
          <a:bodyPr>
            <a:normAutofit fontScale="90000"/>
          </a:bodyPr>
          <a:lstStyle/>
          <a:p>
            <a:pPr marL="342900" lvl="0" indent="-342900">
              <a:lnSpc>
                <a:spcPct val="107000"/>
              </a:lnSpc>
              <a:spcAft>
                <a:spcPts val="800"/>
              </a:spcAft>
              <a:buFont typeface="Wingdings"/>
              <a:buChar char=""/>
            </a:pPr>
            <a:r>
              <a:rPr lang="tr-TR" sz="4400" dirty="0">
                <a:effectLst/>
                <a:latin typeface="Calibri"/>
                <a:ea typeface="Calibri"/>
                <a:cs typeface="Times New Roman"/>
              </a:rPr>
              <a:t>Kararlarınızı bağlama göre alın.</a:t>
            </a:r>
            <a:br>
              <a:rPr lang="tr-TR" sz="4400" dirty="0">
                <a:effectLst/>
                <a:latin typeface="Calibri"/>
                <a:ea typeface="Calibri"/>
                <a:cs typeface="Times New Roman"/>
              </a:rPr>
            </a:br>
            <a:endParaRPr lang="tr-TR" dirty="0"/>
          </a:p>
        </p:txBody>
      </p:sp>
    </p:spTree>
    <p:extLst>
      <p:ext uri="{BB962C8B-B14F-4D97-AF65-F5344CB8AC3E}">
        <p14:creationId xmlns:p14="http://schemas.microsoft.com/office/powerpoint/2010/main" val="3580257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Örneğin, büyükanne ve büyükbaba ile görüntülü sohbet, video oyunu oynamaktan farklıdır. Okul öncesi çağındaki çocuğunuzu uçakta eğlendiriyorsanız, o gün fazladan ekran zamanı geçirirse dünyanın sonu gelmez. Çocuğunuz ödevleri için araştırma yapıyorsa, bilgisayar başında geçirdiği süre, o gün için tek ekran zamanı olarak sayılmamalı.</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116947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196752"/>
            <a:ext cx="8229600" cy="4525963"/>
          </a:xfrm>
        </p:spPr>
        <p:txBody>
          <a:bodyPr>
            <a:normAutofit/>
          </a:bodyPr>
          <a:lstStyle/>
          <a:p>
            <a:r>
              <a:rPr lang="tr-TR" sz="2400" dirty="0"/>
              <a:t>Araştırmalar, geceleri dijital medya kullanımının uyku kalitesini etkileyebileceğini gösteriyor. Telefon, tablet ve bilgisayar kullanımının yatmadan en az 30 dakika önce kısıtlanması tavsiye edilmektedir. Işıklar kapandıktan sonra çocukların bu cihazları yatak odasında kullanmasına izin verilmemesi gerekmektedir.</a:t>
            </a:r>
          </a:p>
        </p:txBody>
      </p:sp>
      <p:sp>
        <p:nvSpPr>
          <p:cNvPr id="3" name="Başlık 2"/>
          <p:cNvSpPr>
            <a:spLocks noGrp="1"/>
          </p:cNvSpPr>
          <p:nvPr>
            <p:ph type="title"/>
          </p:nvPr>
        </p:nvSpPr>
        <p:spPr/>
        <p:txBody>
          <a:bodyPr/>
          <a:lstStyle/>
          <a:p>
            <a:pPr marL="571500" indent="-571500">
              <a:buFont typeface="Wingdings" panose="05000000000000000000" pitchFamily="2" charset="2"/>
              <a:buChar char="v"/>
            </a:pPr>
            <a:r>
              <a:rPr lang="tr-TR" sz="4400" dirty="0">
                <a:effectLst/>
                <a:latin typeface="Calibri"/>
                <a:ea typeface="Calibri"/>
                <a:cs typeface="Times New Roman"/>
              </a:rPr>
              <a:t>Uyku saatini koruyun.</a:t>
            </a:r>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861048"/>
            <a:ext cx="4608512"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325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268760"/>
            <a:ext cx="8229600" cy="4525963"/>
          </a:xfrm>
        </p:spPr>
        <p:txBody>
          <a:bodyPr>
            <a:normAutofit/>
          </a:bodyPr>
          <a:lstStyle/>
          <a:p>
            <a:r>
              <a:rPr lang="tr-TR" sz="2400" dirty="0"/>
              <a:t>Daha küçük çocukların çevrimiçi ortamda ne yaptıklarını gözlemlemek kolaydır. Yaşı ilerledikçe "omzunun üzerinden bakmak" o kadar kolay olmayacaktır. Hangi sitelerin ve içerik türlerinin yasak olduğu konusunda açık ve dürüst konuşmalar yapmak tavsiye edilmektedir. </a:t>
            </a:r>
          </a:p>
        </p:txBody>
      </p:sp>
      <p:sp>
        <p:nvSpPr>
          <p:cNvPr id="3" name="Başlık 2"/>
          <p:cNvSpPr>
            <a:spLocks noGrp="1"/>
          </p:cNvSpPr>
          <p:nvPr>
            <p:ph type="title"/>
          </p:nvPr>
        </p:nvSpPr>
        <p:spPr/>
        <p:txBody>
          <a:bodyPr/>
          <a:lstStyle/>
          <a:p>
            <a:pPr marL="571500" indent="-571500">
              <a:buFont typeface="Wingdings" panose="05000000000000000000" pitchFamily="2" charset="2"/>
              <a:buChar char="v"/>
            </a:pPr>
            <a:r>
              <a:rPr lang="tr-TR" sz="4400" dirty="0">
                <a:effectLst/>
                <a:latin typeface="Calibri"/>
                <a:ea typeface="Calibri"/>
                <a:cs typeface="Times New Roman"/>
              </a:rPr>
              <a:t>Çocuklarınızı gözetin.</a:t>
            </a:r>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3573016"/>
            <a:ext cx="5904655"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522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Ebeveynlerin çocuklarının kullandığı medyayı anlamak için araştırma yapmaları ve hangi siteleri ziyaret ettiğini görmek için tarayıcı geçmişine bakmaları yararlı olacaktır. Sınırsız içeriğe erişimi filtrelemek veya kısıtlamak için yazılımlar kullanmak da ebeveynlere yardımcı olacaktır.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4085233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196752"/>
            <a:ext cx="8229600" cy="4810539"/>
          </a:xfrm>
        </p:spPr>
        <p:txBody>
          <a:bodyPr>
            <a:normAutofit/>
          </a:bodyPr>
          <a:lstStyle/>
          <a:p>
            <a:r>
              <a:rPr lang="tr-TR" sz="2400" dirty="0"/>
              <a:t>İnsanlar genellikle çevrimiçi ortamda asla birinin yüzüne söyleyemeyecekleri şeyleri söyleyebiliyorlar. İnternet güvenlik firması </a:t>
            </a:r>
            <a:r>
              <a:rPr lang="tr-TR" sz="2400" dirty="0" err="1"/>
              <a:t>McAfee</a:t>
            </a:r>
            <a:r>
              <a:rPr lang="tr-TR" sz="2400" dirty="0"/>
              <a:t> tarafından 2014 yılında yapılan bir araştırmaya göre, gençlerin yüzde 87'si siber zorbalığa maruz kalmakta. Dolayısıyla ebeveynlerin çocuklarla dijital etkileşimlerinde saygılı olmanın önemi hakkında konuşmaları önerilmektedir. Çocuklar, çevrimiçi ortamlarda siber zorbalığa veya diğer rahatsız edici bilgilere maruz kalır ya da tanık olurlarsa ebeveynlerine anlatmaları için teşvik edilmelidir. </a:t>
            </a:r>
          </a:p>
        </p:txBody>
      </p:sp>
      <p:sp>
        <p:nvSpPr>
          <p:cNvPr id="3" name="Başlık 2"/>
          <p:cNvSpPr>
            <a:spLocks noGrp="1"/>
          </p:cNvSpPr>
          <p:nvPr>
            <p:ph type="title"/>
          </p:nvPr>
        </p:nvSpPr>
        <p:spPr/>
        <p:txBody>
          <a:bodyPr>
            <a:normAutofit fontScale="90000"/>
          </a:bodyPr>
          <a:lstStyle/>
          <a:p>
            <a:pPr marL="342900" lvl="0" indent="-342900">
              <a:lnSpc>
                <a:spcPct val="107000"/>
              </a:lnSpc>
              <a:spcAft>
                <a:spcPts val="800"/>
              </a:spcAft>
              <a:buFont typeface="Wingdings"/>
              <a:buChar char=""/>
            </a:pPr>
            <a:r>
              <a:rPr lang="tr-TR" sz="4400" dirty="0">
                <a:effectLst/>
                <a:latin typeface="Calibri"/>
                <a:ea typeface="Calibri"/>
                <a:cs typeface="Times New Roman"/>
              </a:rPr>
              <a:t>İyi çevrimiçi davranışlar öğretin.</a:t>
            </a:r>
            <a:br>
              <a:rPr lang="tr-TR" sz="4400" dirty="0">
                <a:effectLst/>
                <a:latin typeface="Calibri"/>
                <a:ea typeface="Calibri"/>
                <a:cs typeface="Times New Roman"/>
              </a:rPr>
            </a:br>
            <a:endParaRPr lang="tr-TR" dirty="0"/>
          </a:p>
        </p:txBody>
      </p:sp>
    </p:spTree>
    <p:extLst>
      <p:ext uri="{BB962C8B-B14F-4D97-AF65-F5344CB8AC3E}">
        <p14:creationId xmlns:p14="http://schemas.microsoft.com/office/powerpoint/2010/main" val="14909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r>
              <a:rPr lang="tr-TR" sz="2000" dirty="0"/>
              <a:t>Bazı web sitelerinin güvenilir bilgi kaynakları olup olmadığını anlamak zor olabilir. Ebeveynlerin çocuklarıyla özgünlüğü ve doğruluğu çevrimiçi olarak nasıl değerlendirecekleri hakkında konuşmaları yararlı olacaktır. Neden bilindik olmayan programları indirmemeleri, şüpheli bağlantılara tıklamamaları, veya kişisel bilgileri paylaşmamaları gerektiğinin çocuklara açıklanması önem taşımaktadır. Ayrıca çocukların yabancılardan gelen istenmeyen mesajlara yanıt vermemeyi ve bu mesajları alıp almadıklarını güvendikleri yetişkinlere söylemeyi öğrenmeleri koruyucu bir önlem olacaktır. </a:t>
            </a:r>
          </a:p>
        </p:txBody>
      </p:sp>
      <p:sp>
        <p:nvSpPr>
          <p:cNvPr id="3" name="Başlık 2"/>
          <p:cNvSpPr>
            <a:spLocks noGrp="1"/>
          </p:cNvSpPr>
          <p:nvPr>
            <p:ph type="title"/>
          </p:nvPr>
        </p:nvSpPr>
        <p:spPr/>
        <p:txBody>
          <a:bodyPr/>
          <a:lstStyle/>
          <a:p>
            <a:pPr marL="571500" indent="-571500">
              <a:buFont typeface="Wingdings" panose="05000000000000000000" pitchFamily="2" charset="2"/>
              <a:buChar char="v"/>
            </a:pPr>
            <a:r>
              <a:rPr lang="tr-TR" dirty="0"/>
              <a:t>Dijital karar vermeyi tartışın.</a:t>
            </a:r>
          </a:p>
        </p:txBody>
      </p:sp>
    </p:spTree>
    <p:extLst>
      <p:ext uri="{BB962C8B-B14F-4D97-AF65-F5344CB8AC3E}">
        <p14:creationId xmlns:p14="http://schemas.microsoft.com/office/powerpoint/2010/main" val="3151438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8928992" cy="6624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538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916832"/>
            <a:ext cx="8229600" cy="4525963"/>
          </a:xfrm>
        </p:spPr>
        <p:txBody>
          <a:bodyPr>
            <a:normAutofit/>
          </a:bodyPr>
          <a:lstStyle/>
          <a:p>
            <a:r>
              <a:rPr lang="tr-TR" sz="2400" dirty="0"/>
              <a:t>Akranlarıyla ilişki kurmayı zor bulan bazı çocuklar, gerçek hayatta arkadaşlarıyla oynamaktan çok çevrimiçi ortamlarda zaman harcarlar. Ancak dijital arkadaşlıklar gerçeğinin yerini tutmaz. Ebeveynlerin çocuklarının sosyal becerilerini geliştirmesine ve gerçek hayattaki ilişkilerini beslemesine yardımcı olmaları, çocukların dengeli bir </a:t>
            </a:r>
            <a:r>
              <a:rPr lang="tr-TR" sz="2400" dirty="0" err="1"/>
              <a:t>psikososyal</a:t>
            </a:r>
            <a:r>
              <a:rPr lang="tr-TR" sz="2400" dirty="0"/>
              <a:t> gelişime sahip olmaları için gerekmektedir. </a:t>
            </a:r>
          </a:p>
        </p:txBody>
      </p:sp>
      <p:sp>
        <p:nvSpPr>
          <p:cNvPr id="3" name="Başlık 2"/>
          <p:cNvSpPr>
            <a:spLocks noGrp="1"/>
          </p:cNvSpPr>
          <p:nvPr>
            <p:ph type="title"/>
          </p:nvPr>
        </p:nvSpPr>
        <p:spPr/>
        <p:txBody>
          <a:bodyPr>
            <a:normAutofit fontScale="90000"/>
          </a:bodyPr>
          <a:lstStyle/>
          <a:p>
            <a:pPr marL="571500" indent="-571500">
              <a:buFont typeface="Wingdings" panose="05000000000000000000" pitchFamily="2" charset="2"/>
              <a:buChar char="v"/>
            </a:pPr>
            <a:r>
              <a:rPr lang="tr-TR" sz="4400" dirty="0">
                <a:effectLst/>
                <a:latin typeface="Calibri"/>
                <a:ea typeface="Calibri"/>
                <a:cs typeface="Times New Roman"/>
              </a:rPr>
              <a:t>Gerçek hayattaki arkadaşlıkları teşvik edin.</a:t>
            </a:r>
            <a:endParaRPr lang="tr-TR" dirty="0"/>
          </a:p>
        </p:txBody>
      </p:sp>
    </p:spTree>
    <p:extLst>
      <p:ext uri="{BB962C8B-B14F-4D97-AF65-F5344CB8AC3E}">
        <p14:creationId xmlns:p14="http://schemas.microsoft.com/office/powerpoint/2010/main" val="565905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3200" dirty="0"/>
              <a:t>Bugünün çocukları yüksek teknolojinin hakim olduğu bir dünyada büyüyor</a:t>
            </a:r>
            <a:r>
              <a:rPr lang="tr-TR" sz="3200" dirty="0" smtClean="0"/>
              <a:t>.</a:t>
            </a:r>
          </a:p>
          <a:p>
            <a:endParaRPr lang="tr-TR" dirty="0" smtClean="0"/>
          </a:p>
          <a:p>
            <a:r>
              <a:rPr lang="tr-TR" dirty="0" err="1" smtClean="0"/>
              <a:t>Common</a:t>
            </a:r>
            <a:r>
              <a:rPr lang="tr-TR" dirty="0" smtClean="0"/>
              <a:t> </a:t>
            </a:r>
            <a:r>
              <a:rPr lang="tr-TR" dirty="0"/>
              <a:t>Sense Media tarafından 2015 yılında Amerika'da yapılan ankete göre, 8 ila 12 yaş arasındaki çocukların yüzde 53'ünün kendi tableti ve yüzde 24'ünün kendi akıllı telefonu var.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245100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Teknoloji hızla değişiyor ve çocukların kullandığı tüm uygulama ve sitelerden haberdar olmak zor olabilir. Değişen teknoloji ortamını yakından takip etmek için </a:t>
            </a:r>
            <a:r>
              <a:rPr lang="tr-TR" u="sng" dirty="0" err="1">
                <a:hlinkClick r:id="rId2"/>
              </a:rPr>
              <a:t>Family</a:t>
            </a:r>
            <a:r>
              <a:rPr lang="tr-TR" u="sng" dirty="0">
                <a:hlinkClick r:id="rId2"/>
              </a:rPr>
              <a:t> Online </a:t>
            </a:r>
            <a:r>
              <a:rPr lang="tr-TR" u="sng" dirty="0" err="1">
                <a:hlinkClick r:id="rId2"/>
              </a:rPr>
              <a:t>Safety</a:t>
            </a:r>
            <a:r>
              <a:rPr lang="tr-TR" u="sng" dirty="0">
                <a:hlinkClick r:id="rId2"/>
              </a:rPr>
              <a:t> </a:t>
            </a:r>
            <a:r>
              <a:rPr lang="tr-TR" u="sng" dirty="0" err="1">
                <a:hlinkClick r:id="rId2"/>
              </a:rPr>
              <a:t>Institute</a:t>
            </a:r>
            <a:r>
              <a:rPr lang="tr-TR" dirty="0"/>
              <a:t>, </a:t>
            </a:r>
            <a:r>
              <a:rPr lang="tr-TR" u="sng" dirty="0" err="1">
                <a:hlinkClick r:id="rId3"/>
              </a:rPr>
              <a:t>Common</a:t>
            </a:r>
            <a:r>
              <a:rPr lang="tr-TR" u="sng" dirty="0">
                <a:hlinkClick r:id="rId3"/>
              </a:rPr>
              <a:t> Sense </a:t>
            </a:r>
            <a:r>
              <a:rPr lang="tr-TR" u="sng" dirty="0" err="1">
                <a:hlinkClick r:id="rId3"/>
              </a:rPr>
              <a:t>Media</a:t>
            </a:r>
            <a:r>
              <a:rPr lang="tr-TR" dirty="0" err="1"/>
              <a:t>'yı</a:t>
            </a:r>
            <a:r>
              <a:rPr lang="tr-TR" dirty="0"/>
              <a:t> ve </a:t>
            </a:r>
            <a:r>
              <a:rPr lang="tr-TR" u="sng" dirty="0">
                <a:hlinkClick r:id="rId4"/>
              </a:rPr>
              <a:t>Dijital Medya ve Çocuk</a:t>
            </a:r>
            <a:r>
              <a:rPr lang="tr-TR" dirty="0"/>
              <a:t> adreslerini ziyaret edebilirsiniz.</a:t>
            </a:r>
          </a:p>
        </p:txBody>
      </p:sp>
      <p:sp>
        <p:nvSpPr>
          <p:cNvPr id="3" name="Başlık 2"/>
          <p:cNvSpPr>
            <a:spLocks noGrp="1"/>
          </p:cNvSpPr>
          <p:nvPr>
            <p:ph type="title"/>
          </p:nvPr>
        </p:nvSpPr>
        <p:spPr/>
        <p:txBody>
          <a:bodyPr/>
          <a:lstStyle/>
          <a:p>
            <a:pPr marL="571500" indent="-571500">
              <a:buFont typeface="Wingdings" panose="05000000000000000000" pitchFamily="2" charset="2"/>
              <a:buChar char="v"/>
            </a:pPr>
            <a:r>
              <a:rPr lang="tr-TR" sz="4400" dirty="0">
                <a:effectLst/>
                <a:latin typeface="Calibri"/>
                <a:ea typeface="Calibri"/>
                <a:cs typeface="Times New Roman"/>
              </a:rPr>
              <a:t>Daha fazla bilgi edinin.</a:t>
            </a:r>
            <a:endParaRPr lang="tr-TR" dirty="0"/>
          </a:p>
        </p:txBody>
      </p:sp>
    </p:spTree>
    <p:extLst>
      <p:ext uri="{BB962C8B-B14F-4D97-AF65-F5344CB8AC3E}">
        <p14:creationId xmlns:p14="http://schemas.microsoft.com/office/powerpoint/2010/main" val="2845392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u="sng" dirty="0">
                <a:hlinkClick r:id="rId2"/>
              </a:rPr>
              <a:t>https://www.commonsensemedia.org/</a:t>
            </a:r>
            <a:endParaRPr lang="tr-TR" dirty="0"/>
          </a:p>
          <a:p>
            <a:r>
              <a:rPr lang="tr-TR" u="sng" dirty="0">
                <a:hlinkClick r:id="rId3"/>
              </a:rPr>
              <a:t>https://www.fosi.org/</a:t>
            </a:r>
            <a:endParaRPr lang="tr-TR" dirty="0"/>
          </a:p>
          <a:p>
            <a:r>
              <a:rPr lang="tr-TR" u="sng" dirty="0">
                <a:hlinkClick r:id="rId4"/>
              </a:rPr>
              <a:t>https://dijitalmedyavecocuk.bilgi.edu.tr/</a:t>
            </a:r>
            <a:endParaRPr lang="tr-TR" dirty="0"/>
          </a:p>
          <a:p>
            <a:r>
              <a:rPr lang="tr-TR" u="sng" dirty="0">
                <a:hlinkClick r:id="rId5"/>
              </a:rPr>
              <a:t>https://www.aap.org/</a:t>
            </a:r>
            <a:endParaRPr lang="tr-TR" dirty="0"/>
          </a:p>
          <a:p>
            <a:r>
              <a:rPr lang="tr-TR" u="sng" dirty="0">
                <a:hlinkClick r:id="rId6"/>
              </a:rPr>
              <a:t>https://www.tuik.gov.tr/</a:t>
            </a:r>
            <a:endParaRPr lang="tr-TR" dirty="0"/>
          </a:p>
          <a:p>
            <a:endParaRPr lang="tr-TR" dirty="0"/>
          </a:p>
        </p:txBody>
      </p:sp>
      <p:sp>
        <p:nvSpPr>
          <p:cNvPr id="3" name="Başlık 2"/>
          <p:cNvSpPr>
            <a:spLocks noGrp="1"/>
          </p:cNvSpPr>
          <p:nvPr>
            <p:ph type="title"/>
          </p:nvPr>
        </p:nvSpPr>
        <p:spPr/>
        <p:txBody>
          <a:bodyPr>
            <a:normAutofit fontScale="90000"/>
          </a:bodyPr>
          <a:lstStyle/>
          <a:p>
            <a:r>
              <a:rPr lang="tr-TR" dirty="0">
                <a:effectLst/>
              </a:rPr>
              <a:t>YARARLANILAN KAYNAKLAR</a:t>
            </a:r>
            <a:br>
              <a:rPr lang="tr-TR" dirty="0">
                <a:effectLst/>
              </a:rPr>
            </a:br>
            <a:endParaRPr lang="tr-TR" dirty="0"/>
          </a:p>
        </p:txBody>
      </p:sp>
    </p:spTree>
    <p:extLst>
      <p:ext uri="{BB962C8B-B14F-4D97-AF65-F5344CB8AC3E}">
        <p14:creationId xmlns:p14="http://schemas.microsoft.com/office/powerpoint/2010/main" val="2995350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132856"/>
            <a:ext cx="8229600" cy="4525963"/>
          </a:xfrm>
        </p:spPr>
        <p:txBody>
          <a:bodyPr>
            <a:normAutofit/>
          </a:bodyPr>
          <a:lstStyle/>
          <a:p>
            <a:r>
              <a:rPr lang="tr-TR" dirty="0"/>
              <a:t>O</a:t>
            </a:r>
            <a:r>
              <a:rPr lang="tr-TR" dirty="0" smtClean="0"/>
              <a:t>kulöncesi </a:t>
            </a:r>
            <a:r>
              <a:rPr lang="tr-TR" dirty="0"/>
              <a:t>kademesinde ebeveynlerin %74’ü çocuklarının bilgisayar, cep telefonu, tablet veya televizyona ne kadar zaman ayırması gerektiğini öğrenmeye ihtiyacı olduğunu düşünmektedir. </a:t>
            </a:r>
            <a:endParaRPr lang="tr-TR" dirty="0" smtClean="0"/>
          </a:p>
          <a:p>
            <a:r>
              <a:rPr lang="tr-TR" dirty="0" smtClean="0"/>
              <a:t>İlkokullarda </a:t>
            </a:r>
            <a:r>
              <a:rPr lang="tr-TR" dirty="0"/>
              <a:t>bu oran %</a:t>
            </a:r>
            <a:r>
              <a:rPr lang="tr-TR" dirty="0" smtClean="0"/>
              <a:t>68,</a:t>
            </a:r>
          </a:p>
          <a:p>
            <a:r>
              <a:rPr lang="tr-TR" dirty="0"/>
              <a:t>O</a:t>
            </a:r>
            <a:r>
              <a:rPr lang="tr-TR" dirty="0" smtClean="0"/>
              <a:t>rtaokullarda </a:t>
            </a:r>
            <a:r>
              <a:rPr lang="tr-TR" dirty="0"/>
              <a:t>ise %69 olarak dikkat çekmektedir. </a:t>
            </a:r>
          </a:p>
        </p:txBody>
      </p:sp>
      <p:sp>
        <p:nvSpPr>
          <p:cNvPr id="2" name="Başlık 1"/>
          <p:cNvSpPr>
            <a:spLocks noGrp="1"/>
          </p:cNvSpPr>
          <p:nvPr>
            <p:ph type="title"/>
          </p:nvPr>
        </p:nvSpPr>
        <p:spPr>
          <a:xfrm>
            <a:off x="539552" y="476672"/>
            <a:ext cx="8229600" cy="1296144"/>
          </a:xfrm>
        </p:spPr>
        <p:txBody>
          <a:bodyPr>
            <a:noAutofit/>
          </a:bodyPr>
          <a:lstStyle/>
          <a:p>
            <a:r>
              <a:rPr lang="tr-TR" sz="2400" dirty="0"/>
              <a:t>Sincan Rehberlik ve Araştırma Merkezi sorumluluk bölgesinde yer alan okullarda uygulanan </a:t>
            </a:r>
            <a:r>
              <a:rPr lang="tr-TR" sz="2400" dirty="0" smtClean="0"/>
              <a:t>2021-2022 </a:t>
            </a:r>
            <a:r>
              <a:rPr lang="tr-TR" sz="2400" dirty="0"/>
              <a:t>eğitim-öğretim yılı rehberlik ihtiyaçlarını belirleme veli anketi sonuçlarına göre; </a:t>
            </a:r>
          </a:p>
        </p:txBody>
      </p:sp>
    </p:spTree>
    <p:extLst>
      <p:ext uri="{BB962C8B-B14F-4D97-AF65-F5344CB8AC3E}">
        <p14:creationId xmlns:p14="http://schemas.microsoft.com/office/powerpoint/2010/main" val="3980686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3600" dirty="0"/>
              <a:t>Başka bir deyişle, ebeveynler çocuklarının teknoloji kullanımıyla başa çıkmanın daha iyi yollarını aramaktadır.</a:t>
            </a:r>
          </a:p>
          <a:p>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12892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988840"/>
            <a:ext cx="8229600" cy="4018451"/>
          </a:xfrm>
        </p:spPr>
        <p:txBody>
          <a:bodyPr/>
          <a:lstStyle/>
          <a:p>
            <a:pPr marL="342900" lvl="0" indent="-342900" algn="just">
              <a:lnSpc>
                <a:spcPct val="107000"/>
              </a:lnSpc>
              <a:buFont typeface="Wingdings"/>
              <a:buChar char=""/>
            </a:pPr>
            <a:r>
              <a:rPr lang="tr-TR" sz="3200" dirty="0">
                <a:latin typeface="Calibri"/>
                <a:ea typeface="Calibri"/>
                <a:cs typeface="Times New Roman"/>
              </a:rPr>
              <a:t>18 aydan küçük çocuklar için görüntülü sohbet dışında ekrana dayalı medyadan kaçınılmalıdır</a:t>
            </a:r>
            <a:r>
              <a:rPr lang="tr-TR" sz="3200" dirty="0" smtClean="0">
                <a:latin typeface="Calibri"/>
                <a:ea typeface="Calibri"/>
                <a:cs typeface="Times New Roman"/>
              </a:rPr>
              <a:t>.</a:t>
            </a:r>
          </a:p>
          <a:p>
            <a:pPr marL="0" lvl="0" indent="0" algn="just">
              <a:lnSpc>
                <a:spcPct val="107000"/>
              </a:lnSpc>
              <a:buNone/>
            </a:pPr>
            <a:endParaRPr lang="tr-TR" sz="3200" dirty="0">
              <a:latin typeface="Calibri"/>
              <a:ea typeface="Calibri"/>
              <a:cs typeface="Times New Roman"/>
            </a:endParaRPr>
          </a:p>
          <a:p>
            <a:pPr marL="342900" lvl="0" indent="-342900" algn="just">
              <a:lnSpc>
                <a:spcPct val="107000"/>
              </a:lnSpc>
              <a:spcAft>
                <a:spcPts val="800"/>
              </a:spcAft>
              <a:buFont typeface="Wingdings"/>
              <a:buChar char=""/>
            </a:pPr>
            <a:r>
              <a:rPr lang="tr-TR" sz="3200" dirty="0">
                <a:latin typeface="Calibri"/>
                <a:ea typeface="Calibri"/>
                <a:cs typeface="Times New Roman"/>
              </a:rPr>
              <a:t>18 aydan 24 aya kadar olan çocuklar için ebeveynler yüksek kaliteli içerikler seçmeli ve çocuklarıyla birlikte izlemelidir.</a:t>
            </a:r>
          </a:p>
          <a:p>
            <a:endParaRPr lang="tr-TR" dirty="0"/>
          </a:p>
        </p:txBody>
      </p:sp>
      <p:sp>
        <p:nvSpPr>
          <p:cNvPr id="3" name="Başlık 2"/>
          <p:cNvSpPr>
            <a:spLocks noGrp="1"/>
          </p:cNvSpPr>
          <p:nvPr>
            <p:ph type="title"/>
          </p:nvPr>
        </p:nvSpPr>
        <p:spPr>
          <a:xfrm>
            <a:off x="539552" y="476672"/>
            <a:ext cx="8229600" cy="1143000"/>
          </a:xfrm>
        </p:spPr>
        <p:txBody>
          <a:bodyPr>
            <a:noAutofit/>
          </a:bodyPr>
          <a:lstStyle/>
          <a:p>
            <a:r>
              <a:rPr lang="tr-TR" sz="2400" dirty="0"/>
              <a:t>Amerikan Pediatri Akademisi, anne babaların çocuklarına rehberlik etmesine yardımcı olmak amacıyla çocukların medya kullanımı için aşağıdaki önerileri sunmaktadır:</a:t>
            </a:r>
          </a:p>
        </p:txBody>
      </p:sp>
    </p:spTree>
    <p:extLst>
      <p:ext uri="{BB962C8B-B14F-4D97-AF65-F5344CB8AC3E}">
        <p14:creationId xmlns:p14="http://schemas.microsoft.com/office/powerpoint/2010/main" val="2848896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342900" lvl="0" indent="-342900" algn="just">
              <a:lnSpc>
                <a:spcPct val="107000"/>
              </a:lnSpc>
              <a:buFont typeface="Wingdings"/>
              <a:buChar char=""/>
            </a:pPr>
            <a:r>
              <a:rPr lang="tr-TR" sz="3200" dirty="0">
                <a:latin typeface="Calibri"/>
                <a:ea typeface="Calibri"/>
                <a:cs typeface="Times New Roman"/>
              </a:rPr>
              <a:t>2-5 yaş arası çocuklar için ekran süresi günde bir saatle sınırlanmalı ve yüksek kaliteli içerikler tercih edilmelidir. </a:t>
            </a:r>
            <a:endParaRPr lang="tr-TR" sz="3200" dirty="0" smtClean="0">
              <a:latin typeface="Calibri"/>
              <a:ea typeface="Calibri"/>
              <a:cs typeface="Times New Roman"/>
            </a:endParaRPr>
          </a:p>
          <a:p>
            <a:pPr marL="342900" lvl="0" indent="-342900" algn="just">
              <a:lnSpc>
                <a:spcPct val="107000"/>
              </a:lnSpc>
              <a:buFont typeface="Wingdings"/>
              <a:buChar char=""/>
            </a:pPr>
            <a:endParaRPr lang="tr-TR" sz="3200" dirty="0">
              <a:latin typeface="Calibri"/>
              <a:ea typeface="Calibri"/>
              <a:cs typeface="Times New Roman"/>
            </a:endParaRPr>
          </a:p>
          <a:p>
            <a:pPr marL="342900" lvl="0" indent="-342900" algn="just">
              <a:lnSpc>
                <a:spcPct val="107000"/>
              </a:lnSpc>
              <a:spcAft>
                <a:spcPts val="800"/>
              </a:spcAft>
              <a:buFont typeface="Wingdings"/>
              <a:buChar char=""/>
            </a:pPr>
            <a:r>
              <a:rPr lang="tr-TR" sz="3200" dirty="0">
                <a:latin typeface="Calibri"/>
                <a:ea typeface="Calibri"/>
                <a:cs typeface="Times New Roman"/>
              </a:rPr>
              <a:t>6 yaş ve üstü çocuklar için, interneti ve internete dayalı uygulamaları kullanmak için harcanan süreye tutarlı sınırlar konulmalıdır. </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259231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620688"/>
            <a:ext cx="8229600" cy="5386603"/>
          </a:xfrm>
        </p:spPr>
        <p:txBody>
          <a:bodyPr>
            <a:normAutofit/>
          </a:bodyPr>
          <a:lstStyle/>
          <a:p>
            <a:r>
              <a:rPr lang="tr-TR" sz="2400" dirty="0"/>
              <a:t>Bununla birlikte, birçok uzman, bu tür ekran süresi sınırlandırmalarının ebeveynlere rehberlik sağlamada yeterli olmadığını savunuyor. </a:t>
            </a:r>
            <a:endParaRPr lang="tr-TR" sz="2400" dirty="0" smtClean="0"/>
          </a:p>
          <a:p>
            <a:pPr marL="109728" indent="0">
              <a:buNone/>
            </a:pPr>
            <a:endParaRPr lang="tr-TR" sz="2400" dirty="0" smtClean="0"/>
          </a:p>
          <a:p>
            <a:r>
              <a:rPr lang="tr-TR" sz="2400" dirty="0" smtClean="0"/>
              <a:t>Araştırmacılar</a:t>
            </a:r>
            <a:r>
              <a:rPr lang="tr-TR" sz="2400" dirty="0"/>
              <a:t>, ebeveynlerin çocuklarının dijital medyada ne kadar zaman harcadığına odaklanmak yerine, o medyanın içeriğini ve onu kullandıkları bağlamı göz önünde bulundurması gerektiğini söylüyor.</a:t>
            </a:r>
          </a:p>
        </p:txBody>
      </p:sp>
      <p:pic>
        <p:nvPicPr>
          <p:cNvPr id="1026" name="Picture 2" descr="istockphoto-1057573660-170667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3729505"/>
            <a:ext cx="4899756" cy="2961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4340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95536" y="1268760"/>
            <a:ext cx="8229600" cy="3240360"/>
          </a:xfrm>
        </p:spPr>
        <p:txBody>
          <a:bodyPr>
            <a:noAutofit/>
          </a:bodyPr>
          <a:lstStyle/>
          <a:p>
            <a:r>
              <a:rPr lang="tr-TR" sz="5400" dirty="0"/>
              <a:t>Peki çocuklarının dijital medya alışkanlıklarını önemseyen bir ebeveyn ne yapmalı?</a:t>
            </a:r>
            <a:r>
              <a:rPr lang="tr-TR" sz="3600" dirty="0"/>
              <a:t> </a:t>
            </a:r>
            <a:endParaRPr lang="tr-TR" sz="5400" dirty="0"/>
          </a:p>
        </p:txBody>
      </p:sp>
    </p:spTree>
    <p:extLst>
      <p:ext uri="{BB962C8B-B14F-4D97-AF65-F5344CB8AC3E}">
        <p14:creationId xmlns:p14="http://schemas.microsoft.com/office/powerpoint/2010/main" val="3436684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s (1)"/>
          <p:cNvPicPr>
            <a:picLocks noChangeAspect="1" noChangeArrowheads="1"/>
          </p:cNvPicPr>
          <p:nvPr/>
        </p:nvPicPr>
        <p:blipFill>
          <a:blip r:embed="rId2">
            <a:extLst>
              <a:ext uri="{28A0092B-C50C-407E-A947-70E740481C1C}">
                <a14:useLocalDpi xmlns:a14="http://schemas.microsoft.com/office/drawing/2010/main" val="0"/>
              </a:ext>
            </a:extLst>
          </a:blip>
          <a:srcRect l="10078" t="30237" r="9071" b="17638"/>
          <a:stretch>
            <a:fillRect/>
          </a:stretch>
        </p:blipFill>
        <p:spPr bwMode="auto">
          <a:xfrm>
            <a:off x="3923928" y="4077072"/>
            <a:ext cx="4747438" cy="2332503"/>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23528" y="980728"/>
            <a:ext cx="8229600" cy="3456384"/>
          </a:xfrm>
        </p:spPr>
        <p:txBody>
          <a:bodyPr>
            <a:noAutofit/>
          </a:bodyPr>
          <a:lstStyle/>
          <a:p>
            <a:r>
              <a:rPr lang="tr-TR" sz="2400" dirty="0"/>
              <a:t>Beğenelim ya da beğenmeyelim, teknoloji modern dünyamızın önemli bir parçasıdır. Kısıtlayıcı sınırlar koymak veya teknolojinin korkulacak bir şey olduğu mesajını vermek, çocuğa yardımcı olmayacaktır. Bunun yerine ebeveynlerin, çocuklarıyla bir ömür boyu kalacak sağlıklı alışkanlıklar öğretmeye odaklanmaları gerekmektedir.</a:t>
            </a:r>
          </a:p>
        </p:txBody>
      </p:sp>
      <p:sp>
        <p:nvSpPr>
          <p:cNvPr id="3" name="Başlık 2"/>
          <p:cNvSpPr>
            <a:spLocks noGrp="1"/>
          </p:cNvSpPr>
          <p:nvPr>
            <p:ph type="title"/>
          </p:nvPr>
        </p:nvSpPr>
        <p:spPr>
          <a:xfrm>
            <a:off x="515072" y="476672"/>
            <a:ext cx="8229600" cy="720080"/>
          </a:xfrm>
        </p:spPr>
        <p:txBody>
          <a:bodyPr>
            <a:normAutofit fontScale="90000"/>
          </a:bodyPr>
          <a:lstStyle/>
          <a:p>
            <a:pPr marL="342900" lvl="0" indent="-342900">
              <a:lnSpc>
                <a:spcPct val="107000"/>
              </a:lnSpc>
              <a:spcAft>
                <a:spcPts val="800"/>
              </a:spcAft>
              <a:buFont typeface="Wingdings"/>
              <a:buChar char=""/>
            </a:pPr>
            <a:r>
              <a:rPr lang="tr-TR" sz="4400" dirty="0" smtClean="0">
                <a:effectLst/>
                <a:latin typeface="Calibri"/>
                <a:ea typeface="Calibri"/>
                <a:cs typeface="Times New Roman"/>
              </a:rPr>
              <a:t>Aşırı tepki </a:t>
            </a:r>
            <a:r>
              <a:rPr lang="tr-TR" sz="4400" dirty="0">
                <a:effectLst/>
                <a:latin typeface="Calibri"/>
                <a:ea typeface="Calibri"/>
                <a:cs typeface="Times New Roman"/>
              </a:rPr>
              <a:t>vermeyin.</a:t>
            </a:r>
            <a:br>
              <a:rPr lang="tr-TR" sz="4400" dirty="0">
                <a:effectLst/>
                <a:latin typeface="Calibri"/>
                <a:ea typeface="Calibri"/>
                <a:cs typeface="Times New Roman"/>
              </a:rPr>
            </a:br>
            <a:endParaRPr lang="tr-TR" dirty="0"/>
          </a:p>
        </p:txBody>
      </p:sp>
    </p:spTree>
    <p:extLst>
      <p:ext uri="{BB962C8B-B14F-4D97-AF65-F5344CB8AC3E}">
        <p14:creationId xmlns:p14="http://schemas.microsoft.com/office/powerpoint/2010/main" val="1190544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TotalTime>
  <Words>857</Words>
  <Application>Microsoft Office PowerPoint</Application>
  <PresentationFormat>Ekran Gösterisi (4:3)</PresentationFormat>
  <Paragraphs>49</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Kalabalık</vt:lpstr>
      <vt:lpstr>SİNCAN REHBERLİK VE ARAŞTIRMA MERKEZİ</vt:lpstr>
      <vt:lpstr>PowerPoint Sunusu</vt:lpstr>
      <vt:lpstr>Sincan Rehberlik ve Araştırma Merkezi sorumluluk bölgesinde yer alan okullarda uygulanan 2021-2022 eğitim-öğretim yılı rehberlik ihtiyaçlarını belirleme veli anketi sonuçlarına göre; </vt:lpstr>
      <vt:lpstr>PowerPoint Sunusu</vt:lpstr>
      <vt:lpstr>Amerikan Pediatri Akademisi, anne babaların çocuklarına rehberlik etmesine yardımcı olmak amacıyla çocukların medya kullanımı için aşağıdaki önerileri sunmaktadır:</vt:lpstr>
      <vt:lpstr>PowerPoint Sunusu</vt:lpstr>
      <vt:lpstr>PowerPoint Sunusu</vt:lpstr>
      <vt:lpstr>Peki çocuklarının dijital medya alışkanlıklarını önemseyen bir ebeveyn ne yapmalı? </vt:lpstr>
      <vt:lpstr>Aşırı tepki vermeyin. </vt:lpstr>
      <vt:lpstr>Çocuklara küçük yaşlardan itibaren teknolojiyi öğretin.  </vt:lpstr>
      <vt:lpstr>Kararlarınızı bağlama göre alın. </vt:lpstr>
      <vt:lpstr>PowerPoint Sunusu</vt:lpstr>
      <vt:lpstr>Uyku saatini koruyun.</vt:lpstr>
      <vt:lpstr>Çocuklarınızı gözetin.</vt:lpstr>
      <vt:lpstr>PowerPoint Sunusu</vt:lpstr>
      <vt:lpstr>İyi çevrimiçi davranışlar öğretin. </vt:lpstr>
      <vt:lpstr>Dijital karar vermeyi tartışın.</vt:lpstr>
      <vt:lpstr>PowerPoint Sunusu</vt:lpstr>
      <vt:lpstr>Gerçek hayattaki arkadaşlıkları teşvik edin.</vt:lpstr>
      <vt:lpstr>Daha fazla bilgi edinin.</vt:lpstr>
      <vt:lpstr>YARARLANILAN 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SİNCAN REHBERLİK VE ARAŞTIRMA MERKEZİ</dc:title>
  <dc:creator>FBY</dc:creator>
  <cp:lastModifiedBy>PC</cp:lastModifiedBy>
  <cp:revision>4</cp:revision>
  <dcterms:created xsi:type="dcterms:W3CDTF">2022-03-03T11:13:07Z</dcterms:created>
  <dcterms:modified xsi:type="dcterms:W3CDTF">2022-09-21T08:30:48Z</dcterms:modified>
</cp:coreProperties>
</file>